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7" r:id="rId3"/>
    <p:sldId id="300" r:id="rId4"/>
    <p:sldId id="288" r:id="rId5"/>
    <p:sldId id="299" r:id="rId6"/>
    <p:sldId id="301" r:id="rId7"/>
    <p:sldId id="302" r:id="rId8"/>
    <p:sldId id="272" r:id="rId9"/>
    <p:sldId id="303" r:id="rId10"/>
    <p:sldId id="291" r:id="rId11"/>
    <p:sldId id="290" r:id="rId12"/>
    <p:sldId id="308" r:id="rId13"/>
    <p:sldId id="273" r:id="rId14"/>
    <p:sldId id="258" r:id="rId15"/>
    <p:sldId id="297" r:id="rId16"/>
    <p:sldId id="309" r:id="rId17"/>
    <p:sldId id="310" r:id="rId18"/>
    <p:sldId id="298" r:id="rId19"/>
    <p:sldId id="307" r:id="rId20"/>
    <p:sldId id="262" r:id="rId21"/>
    <p:sldId id="292" r:id="rId22"/>
    <p:sldId id="296" r:id="rId23"/>
    <p:sldId id="293" r:id="rId24"/>
    <p:sldId id="304" r:id="rId25"/>
    <p:sldId id="294" r:id="rId26"/>
    <p:sldId id="295" r:id="rId27"/>
    <p:sldId id="282" r:id="rId28"/>
    <p:sldId id="305" r:id="rId29"/>
    <p:sldId id="280" r:id="rId30"/>
    <p:sldId id="281" r:id="rId31"/>
    <p:sldId id="283" r:id="rId32"/>
    <p:sldId id="257" r:id="rId33"/>
    <p:sldId id="274" r:id="rId34"/>
    <p:sldId id="284" r:id="rId35"/>
    <p:sldId id="285" r:id="rId36"/>
    <p:sldId id="306"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41" autoAdjust="0"/>
    <p:restoredTop sz="94660"/>
  </p:normalViewPr>
  <p:slideViewPr>
    <p:cSldViewPr snapToGrid="0">
      <p:cViewPr varScale="1">
        <p:scale>
          <a:sx n="83" d="100"/>
          <a:sy n="83" d="100"/>
        </p:scale>
        <p:origin x="72"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1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6.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ata16.xml.rels><?xml version="1.0" encoding="UTF-8" standalone="yes"?>
<Relationships xmlns="http://schemas.openxmlformats.org/package/2006/relationships"><Relationship Id="rId8" Type="http://schemas.openxmlformats.org/officeDocument/2006/relationships/hyperlink" Target="https://earlychildhood.marylandpublicschools.org/child-care-providers/office-child-care/credentialing-branch/child-care-career-and-professional" TargetMode="External"/><Relationship Id="rId3" Type="http://schemas.openxmlformats.org/officeDocument/2006/relationships/hyperlink" Target="http://dls.maryland.gov/pubs/prod/NoPblTabMtg/CmsnInnovEduc/2019-Interim-Report-of-the-Commission.pdf" TargetMode="External"/><Relationship Id="rId7" Type="http://schemas.openxmlformats.org/officeDocument/2006/relationships/hyperlink" Target="https://earlychildhood.marylandpublicschools.org/ccqig" TargetMode="External"/><Relationship Id="rId2" Type="http://schemas.openxmlformats.org/officeDocument/2006/relationships/hyperlink" Target="https://ncee.org/9buildingblocks/" TargetMode="External"/><Relationship Id="rId1" Type="http://schemas.openxmlformats.org/officeDocument/2006/relationships/hyperlink" Target="http://www.marylandpublicschools.org/Pages/adequacystudy/index.aspx" TargetMode="External"/><Relationship Id="rId6" Type="http://schemas.openxmlformats.org/officeDocument/2006/relationships/hyperlink" Target="https://earlychildhood.marylandpublicschools.org/child-care-providers/maryland-excels/maryland-accreditation/accreditation-support-fund" TargetMode="External"/><Relationship Id="rId5" Type="http://schemas.openxmlformats.org/officeDocument/2006/relationships/hyperlink" Target="https://earlychildhood.marylandpublicschools.org/system/files/filedepot/4/prek_workgroup_final_report.pdf" TargetMode="External"/><Relationship Id="rId4" Type="http://schemas.openxmlformats.org/officeDocument/2006/relationships/hyperlink" Target="https://mgaleg.maryland.gov/mgawebsite/legislation/details/sb1030?ys=2019rs"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6.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16.xml.rels><?xml version="1.0" encoding="UTF-8" standalone="yes"?>
<Relationships xmlns="http://schemas.openxmlformats.org/package/2006/relationships"><Relationship Id="rId8" Type="http://schemas.openxmlformats.org/officeDocument/2006/relationships/hyperlink" Target="https://earlychildhood.marylandpublicschools.org/ccqig" TargetMode="External"/><Relationship Id="rId3" Type="http://schemas.openxmlformats.org/officeDocument/2006/relationships/hyperlink" Target="https://ncee.org/9buildingblocks/" TargetMode="External"/><Relationship Id="rId7" Type="http://schemas.openxmlformats.org/officeDocument/2006/relationships/hyperlink" Target="https://earlychildhood.marylandpublicschools.org/child-care-providers/maryland-excels/maryland-accreditation/accreditation-support-fund" TargetMode="External"/><Relationship Id="rId2" Type="http://schemas.openxmlformats.org/officeDocument/2006/relationships/hyperlink" Target="http://www.marylandpublicschools.org/Pages/adequacystudy/index.aspx" TargetMode="External"/><Relationship Id="rId1" Type="http://schemas.openxmlformats.org/officeDocument/2006/relationships/image" Target="../media/image1.jpeg"/><Relationship Id="rId6" Type="http://schemas.openxmlformats.org/officeDocument/2006/relationships/hyperlink" Target="https://earlychildhood.marylandpublicschools.org/system/files/filedepot/4/prek_workgroup_final_report.pdf" TargetMode="External"/><Relationship Id="rId5" Type="http://schemas.openxmlformats.org/officeDocument/2006/relationships/hyperlink" Target="https://mgaleg.maryland.gov/mgawebsite/legislation/details/sb1030?ys=2019rs" TargetMode="External"/><Relationship Id="rId4" Type="http://schemas.openxmlformats.org/officeDocument/2006/relationships/hyperlink" Target="http://dls.maryland.gov/pubs/prod/NoPblTabMtg/CmsnInnovEduc/2019-Interim-Report-of-the-Commission.pdf" TargetMode="External"/><Relationship Id="rId9" Type="http://schemas.openxmlformats.org/officeDocument/2006/relationships/hyperlink" Target="https://earlychildhood.marylandpublicschools.org/child-care-providers/office-child-care/credentialing-branch/child-care-career-and-professional" TargetMode="External"/></Relationships>
</file>

<file path=ppt/diagrams/_rels/drawing19.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315AC4-39E8-45F8-9EB7-BA8CC010561D}"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6E8CA23-6DA8-4DB9-9209-871E4257217D}">
      <dgm:prSet/>
      <dgm:spPr/>
      <dgm:t>
        <a:bodyPr/>
        <a:lstStyle/>
        <a:p>
          <a:pPr>
            <a:lnSpc>
              <a:spcPct val="100000"/>
            </a:lnSpc>
            <a:defRPr cap="all"/>
          </a:pPr>
          <a:r>
            <a:rPr lang="en-US" b="0" i="0"/>
            <a:t>The </a:t>
          </a:r>
          <a:r>
            <a:rPr lang="en-US" b="1" i="0"/>
            <a:t>Maryland</a:t>
          </a:r>
          <a:r>
            <a:rPr lang="en-US" b="0" i="0"/>
            <a:t> General Assembly created the </a:t>
          </a:r>
          <a:r>
            <a:rPr lang="en-US" b="1" i="0"/>
            <a:t>commission</a:t>
          </a:r>
          <a:r>
            <a:rPr lang="en-US" b="0" i="0"/>
            <a:t> in 2016 with the charge of making recommendations on how to prepare students for college or the workforce so they can “meet the challenges of a changing global economy” and “be successful citizens in the 21st century.”</a:t>
          </a:r>
          <a:endParaRPr lang="en-US"/>
        </a:p>
      </dgm:t>
    </dgm:pt>
    <dgm:pt modelId="{9C00D64E-AC04-4491-ABF4-78E640FCC4D8}" type="parTrans" cxnId="{D9008FF9-E78E-49E4-A749-34790831C937}">
      <dgm:prSet/>
      <dgm:spPr/>
      <dgm:t>
        <a:bodyPr/>
        <a:lstStyle/>
        <a:p>
          <a:endParaRPr lang="en-US"/>
        </a:p>
      </dgm:t>
    </dgm:pt>
    <dgm:pt modelId="{EB8796E0-FCA5-433A-B137-6114B7317C22}" type="sibTrans" cxnId="{D9008FF9-E78E-49E4-A749-34790831C937}">
      <dgm:prSet/>
      <dgm:spPr/>
      <dgm:t>
        <a:bodyPr/>
        <a:lstStyle/>
        <a:p>
          <a:endParaRPr lang="en-US"/>
        </a:p>
      </dgm:t>
    </dgm:pt>
    <dgm:pt modelId="{29EE6F95-9D36-4A1E-B785-A38471A0619B}">
      <dgm:prSet/>
      <dgm:spPr/>
      <dgm:t>
        <a:bodyPr/>
        <a:lstStyle/>
        <a:p>
          <a:pPr>
            <a:lnSpc>
              <a:spcPct val="100000"/>
            </a:lnSpc>
            <a:defRPr cap="all"/>
          </a:pPr>
          <a:r>
            <a:rPr lang="en-US" b="0" i="0"/>
            <a:t>When </a:t>
          </a:r>
          <a:r>
            <a:rPr lang="en-US"/>
            <a:t>the state</a:t>
          </a:r>
          <a:r>
            <a:rPr lang="en-US" b="0" i="0"/>
            <a:t> began the process of overhauling our public school system through the “Kirwan Commission”, it was acknowledged that Maryland would not be able to achieve a robust expansion of prekindergarten children without the help of nonpublic schools/community-based programs.</a:t>
          </a:r>
          <a:endParaRPr lang="en-US"/>
        </a:p>
      </dgm:t>
    </dgm:pt>
    <dgm:pt modelId="{ABE0EEEB-F781-424D-9C57-ED13DD817741}" type="parTrans" cxnId="{BDAC34D3-F8AA-4DCA-B176-46CB407A227D}">
      <dgm:prSet/>
      <dgm:spPr/>
      <dgm:t>
        <a:bodyPr/>
        <a:lstStyle/>
        <a:p>
          <a:endParaRPr lang="en-US"/>
        </a:p>
      </dgm:t>
    </dgm:pt>
    <dgm:pt modelId="{1D13737C-E14A-4C29-B118-D0927B1F7D9A}" type="sibTrans" cxnId="{BDAC34D3-F8AA-4DCA-B176-46CB407A227D}">
      <dgm:prSet/>
      <dgm:spPr/>
      <dgm:t>
        <a:bodyPr/>
        <a:lstStyle/>
        <a:p>
          <a:endParaRPr lang="en-US"/>
        </a:p>
      </dgm:t>
    </dgm:pt>
    <dgm:pt modelId="{95F5AAF3-B19F-445D-B3EF-6B2A711E66BC}" type="pres">
      <dgm:prSet presAssocID="{1F315AC4-39E8-45F8-9EB7-BA8CC010561D}" presName="root" presStyleCnt="0">
        <dgm:presLayoutVars>
          <dgm:dir/>
          <dgm:resizeHandles val="exact"/>
        </dgm:presLayoutVars>
      </dgm:prSet>
      <dgm:spPr/>
    </dgm:pt>
    <dgm:pt modelId="{98198D4F-F179-4516-99C0-AF9BDF01479A}" type="pres">
      <dgm:prSet presAssocID="{46E8CA23-6DA8-4DB9-9209-871E4257217D}" presName="compNode" presStyleCnt="0"/>
      <dgm:spPr/>
    </dgm:pt>
    <dgm:pt modelId="{ADE6E551-0292-4AC0-874A-67C1BE8D5BEC}" type="pres">
      <dgm:prSet presAssocID="{46E8CA23-6DA8-4DB9-9209-871E4257217D}" presName="iconBgRect" presStyleLbl="bgShp" presStyleIdx="0" presStyleCnt="2"/>
      <dgm:spPr/>
    </dgm:pt>
    <dgm:pt modelId="{0A65CEF6-902E-4720-91EB-2D8CD4C5486E}" type="pres">
      <dgm:prSet presAssocID="{46E8CA23-6DA8-4DB9-9209-871E4257217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B873FBF4-8A39-411A-83C4-2AA6DB0C2D3D}" type="pres">
      <dgm:prSet presAssocID="{46E8CA23-6DA8-4DB9-9209-871E4257217D}" presName="spaceRect" presStyleCnt="0"/>
      <dgm:spPr/>
    </dgm:pt>
    <dgm:pt modelId="{7DED899E-E0F7-48F9-8C61-BC5985E67A54}" type="pres">
      <dgm:prSet presAssocID="{46E8CA23-6DA8-4DB9-9209-871E4257217D}" presName="textRect" presStyleLbl="revTx" presStyleIdx="0" presStyleCnt="2">
        <dgm:presLayoutVars>
          <dgm:chMax val="1"/>
          <dgm:chPref val="1"/>
        </dgm:presLayoutVars>
      </dgm:prSet>
      <dgm:spPr/>
    </dgm:pt>
    <dgm:pt modelId="{37B8C724-2959-4B48-8003-60E6A400981F}" type="pres">
      <dgm:prSet presAssocID="{EB8796E0-FCA5-433A-B137-6114B7317C22}" presName="sibTrans" presStyleCnt="0"/>
      <dgm:spPr/>
    </dgm:pt>
    <dgm:pt modelId="{45DAE49E-6B77-4FE0-B2C0-C19A61C13A2E}" type="pres">
      <dgm:prSet presAssocID="{29EE6F95-9D36-4A1E-B785-A38471A0619B}" presName="compNode" presStyleCnt="0"/>
      <dgm:spPr/>
    </dgm:pt>
    <dgm:pt modelId="{85BCA702-86D1-45D9-966E-F5FEE9E602AF}" type="pres">
      <dgm:prSet presAssocID="{29EE6F95-9D36-4A1E-B785-A38471A0619B}" presName="iconBgRect" presStyleLbl="bgShp" presStyleIdx="1" presStyleCnt="2"/>
      <dgm:spPr/>
    </dgm:pt>
    <dgm:pt modelId="{E7910B53-6DE3-4B28-934A-1515CC164824}" type="pres">
      <dgm:prSet presAssocID="{29EE6F95-9D36-4A1E-B785-A38471A0619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Judge"/>
        </a:ext>
      </dgm:extLst>
    </dgm:pt>
    <dgm:pt modelId="{46E63E45-DFD9-4CA9-B9B8-93631E8B4024}" type="pres">
      <dgm:prSet presAssocID="{29EE6F95-9D36-4A1E-B785-A38471A0619B}" presName="spaceRect" presStyleCnt="0"/>
      <dgm:spPr/>
    </dgm:pt>
    <dgm:pt modelId="{397DD16F-05D8-4D26-A26E-8B0284185ACC}" type="pres">
      <dgm:prSet presAssocID="{29EE6F95-9D36-4A1E-B785-A38471A0619B}" presName="textRect" presStyleLbl="revTx" presStyleIdx="1" presStyleCnt="2">
        <dgm:presLayoutVars>
          <dgm:chMax val="1"/>
          <dgm:chPref val="1"/>
        </dgm:presLayoutVars>
      </dgm:prSet>
      <dgm:spPr/>
    </dgm:pt>
  </dgm:ptLst>
  <dgm:cxnLst>
    <dgm:cxn modelId="{09B71111-116E-4EA0-938A-DAE1B68DCC28}" type="presOf" srcId="{1F315AC4-39E8-45F8-9EB7-BA8CC010561D}" destId="{95F5AAF3-B19F-445D-B3EF-6B2A711E66BC}" srcOrd="0" destOrd="0" presId="urn:microsoft.com/office/officeart/2018/5/layout/IconCircleLabelList"/>
    <dgm:cxn modelId="{85C43E91-3B37-4D63-8CFE-07C6B5FAAA9D}" type="presOf" srcId="{46E8CA23-6DA8-4DB9-9209-871E4257217D}" destId="{7DED899E-E0F7-48F9-8C61-BC5985E67A54}" srcOrd="0" destOrd="0" presId="urn:microsoft.com/office/officeart/2018/5/layout/IconCircleLabelList"/>
    <dgm:cxn modelId="{BDAC34D3-F8AA-4DCA-B176-46CB407A227D}" srcId="{1F315AC4-39E8-45F8-9EB7-BA8CC010561D}" destId="{29EE6F95-9D36-4A1E-B785-A38471A0619B}" srcOrd="1" destOrd="0" parTransId="{ABE0EEEB-F781-424D-9C57-ED13DD817741}" sibTransId="{1D13737C-E14A-4C29-B118-D0927B1F7D9A}"/>
    <dgm:cxn modelId="{5E4F58EE-6171-4876-9BB6-B38A70E3E46A}" type="presOf" srcId="{29EE6F95-9D36-4A1E-B785-A38471A0619B}" destId="{397DD16F-05D8-4D26-A26E-8B0284185ACC}" srcOrd="0" destOrd="0" presId="urn:microsoft.com/office/officeart/2018/5/layout/IconCircleLabelList"/>
    <dgm:cxn modelId="{D9008FF9-E78E-49E4-A749-34790831C937}" srcId="{1F315AC4-39E8-45F8-9EB7-BA8CC010561D}" destId="{46E8CA23-6DA8-4DB9-9209-871E4257217D}" srcOrd="0" destOrd="0" parTransId="{9C00D64E-AC04-4491-ABF4-78E640FCC4D8}" sibTransId="{EB8796E0-FCA5-433A-B137-6114B7317C22}"/>
    <dgm:cxn modelId="{C0197493-B5C9-4355-B178-B3476F9A59E6}" type="presParOf" srcId="{95F5AAF3-B19F-445D-B3EF-6B2A711E66BC}" destId="{98198D4F-F179-4516-99C0-AF9BDF01479A}" srcOrd="0" destOrd="0" presId="urn:microsoft.com/office/officeart/2018/5/layout/IconCircleLabelList"/>
    <dgm:cxn modelId="{5BC58B7D-024B-4A22-9398-BC81A92C8BE9}" type="presParOf" srcId="{98198D4F-F179-4516-99C0-AF9BDF01479A}" destId="{ADE6E551-0292-4AC0-874A-67C1BE8D5BEC}" srcOrd="0" destOrd="0" presId="urn:microsoft.com/office/officeart/2018/5/layout/IconCircleLabelList"/>
    <dgm:cxn modelId="{D40CDABA-FB3C-4285-B612-AD7DC85BD5B4}" type="presParOf" srcId="{98198D4F-F179-4516-99C0-AF9BDF01479A}" destId="{0A65CEF6-902E-4720-91EB-2D8CD4C5486E}" srcOrd="1" destOrd="0" presId="urn:microsoft.com/office/officeart/2018/5/layout/IconCircleLabelList"/>
    <dgm:cxn modelId="{3FC06892-BC35-487D-A929-3060C96D09D6}" type="presParOf" srcId="{98198D4F-F179-4516-99C0-AF9BDF01479A}" destId="{B873FBF4-8A39-411A-83C4-2AA6DB0C2D3D}" srcOrd="2" destOrd="0" presId="urn:microsoft.com/office/officeart/2018/5/layout/IconCircleLabelList"/>
    <dgm:cxn modelId="{60D47249-5B93-4A91-B71B-4D6C5C1F0EDA}" type="presParOf" srcId="{98198D4F-F179-4516-99C0-AF9BDF01479A}" destId="{7DED899E-E0F7-48F9-8C61-BC5985E67A54}" srcOrd="3" destOrd="0" presId="urn:microsoft.com/office/officeart/2018/5/layout/IconCircleLabelList"/>
    <dgm:cxn modelId="{B0C2FFD5-5B74-4030-8C88-4643E7D7D37F}" type="presParOf" srcId="{95F5AAF3-B19F-445D-B3EF-6B2A711E66BC}" destId="{37B8C724-2959-4B48-8003-60E6A400981F}" srcOrd="1" destOrd="0" presId="urn:microsoft.com/office/officeart/2018/5/layout/IconCircleLabelList"/>
    <dgm:cxn modelId="{C0365BAA-5DF2-4E32-AE2D-C240BCC8D448}" type="presParOf" srcId="{95F5AAF3-B19F-445D-B3EF-6B2A711E66BC}" destId="{45DAE49E-6B77-4FE0-B2C0-C19A61C13A2E}" srcOrd="2" destOrd="0" presId="urn:microsoft.com/office/officeart/2018/5/layout/IconCircleLabelList"/>
    <dgm:cxn modelId="{EF4631F9-20D0-486F-92FE-535B8844E220}" type="presParOf" srcId="{45DAE49E-6B77-4FE0-B2C0-C19A61C13A2E}" destId="{85BCA702-86D1-45D9-966E-F5FEE9E602AF}" srcOrd="0" destOrd="0" presId="urn:microsoft.com/office/officeart/2018/5/layout/IconCircleLabelList"/>
    <dgm:cxn modelId="{376A53E6-5BD8-42C2-BCD9-6EC1AD87A4C7}" type="presParOf" srcId="{45DAE49E-6B77-4FE0-B2C0-C19A61C13A2E}" destId="{E7910B53-6DE3-4B28-934A-1515CC164824}" srcOrd="1" destOrd="0" presId="urn:microsoft.com/office/officeart/2018/5/layout/IconCircleLabelList"/>
    <dgm:cxn modelId="{7CED3676-4CD7-464C-AA9F-AD89E521A9E8}" type="presParOf" srcId="{45DAE49E-6B77-4FE0-B2C0-C19A61C13A2E}" destId="{46E63E45-DFD9-4CA9-B9B8-93631E8B4024}" srcOrd="2" destOrd="0" presId="urn:microsoft.com/office/officeart/2018/5/layout/IconCircleLabelList"/>
    <dgm:cxn modelId="{F8255D12-B48C-4825-AD6C-B05B89F44A34}" type="presParOf" srcId="{45DAE49E-6B77-4FE0-B2C0-C19A61C13A2E}" destId="{397DD16F-05D8-4D26-A26E-8B0284185AC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2DD7477-FD82-4A39-8FAE-B294ED3BE218}"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49E3CB80-4DA0-4FFF-BA00-F622880C839D}">
      <dgm:prSet/>
      <dgm:spPr/>
      <dgm:t>
        <a:bodyPr/>
        <a:lstStyle/>
        <a:p>
          <a:r>
            <a:rPr lang="en-US"/>
            <a:t>(4) THE DEPARTMENT SHALL ESTABLISH WAIVER APPLICATION  PROCEDURES TO CARRY OUT THE PROVISIONS OF THIS SUBSECTION. </a:t>
          </a:r>
        </a:p>
      </dgm:t>
    </dgm:pt>
    <dgm:pt modelId="{01471F8A-404E-4CC4-B305-001BE453FAC1}" type="parTrans" cxnId="{092EAC3F-F25A-425F-ABA4-92D52F807B0C}">
      <dgm:prSet/>
      <dgm:spPr/>
      <dgm:t>
        <a:bodyPr/>
        <a:lstStyle/>
        <a:p>
          <a:endParaRPr lang="en-US"/>
        </a:p>
      </dgm:t>
    </dgm:pt>
    <dgm:pt modelId="{FA147005-8C67-4DF4-A671-7A142F4480E7}" type="sibTrans" cxnId="{092EAC3F-F25A-425F-ABA4-92D52F807B0C}">
      <dgm:prSet/>
      <dgm:spPr/>
      <dgm:t>
        <a:bodyPr/>
        <a:lstStyle/>
        <a:p>
          <a:endParaRPr lang="en-US"/>
        </a:p>
      </dgm:t>
    </dgm:pt>
    <dgm:pt modelId="{82CFA011-5858-4AD6-8D8A-06F4026F1936}">
      <dgm:prSet/>
      <dgm:spPr/>
      <dgm:t>
        <a:bodyPr/>
        <a:lstStyle/>
        <a:p>
          <a:r>
            <a:rPr lang="en-US"/>
            <a:t>(A) ALL ELIGIBLE PREKINDERGARTEN PROVIDERS SHALL INCLUDE STRUCTURAL ELEMENTS THAT ARE EVIDENCE–BASED AND NATIONALLY RECOGNIZED AS IMPORTANT FOR ENSURING PROGRAM QUALITY</a:t>
          </a:r>
        </a:p>
      </dgm:t>
    </dgm:pt>
    <dgm:pt modelId="{D3311A4F-06CC-4B6A-9435-7775E756CD8B}" type="parTrans" cxnId="{2BAA3B3A-A5A2-446D-8A03-AB1ED7E1B201}">
      <dgm:prSet/>
      <dgm:spPr/>
      <dgm:t>
        <a:bodyPr/>
        <a:lstStyle/>
        <a:p>
          <a:endParaRPr lang="en-US"/>
        </a:p>
      </dgm:t>
    </dgm:pt>
    <dgm:pt modelId="{EB1DDB55-3C4C-42BA-B4D8-C1F9AC093435}" type="sibTrans" cxnId="{2BAA3B3A-A5A2-446D-8A03-AB1ED7E1B201}">
      <dgm:prSet/>
      <dgm:spPr/>
      <dgm:t>
        <a:bodyPr/>
        <a:lstStyle/>
        <a:p>
          <a:endParaRPr lang="en-US"/>
        </a:p>
      </dgm:t>
    </dgm:pt>
    <dgm:pt modelId="{15F1198B-2DCE-4293-A861-E18ED593593D}" type="pres">
      <dgm:prSet presAssocID="{A2DD7477-FD82-4A39-8FAE-B294ED3BE218}" presName="hierChild1" presStyleCnt="0">
        <dgm:presLayoutVars>
          <dgm:chPref val="1"/>
          <dgm:dir/>
          <dgm:animOne val="branch"/>
          <dgm:animLvl val="lvl"/>
          <dgm:resizeHandles/>
        </dgm:presLayoutVars>
      </dgm:prSet>
      <dgm:spPr/>
    </dgm:pt>
    <dgm:pt modelId="{4A2ED1C9-82E5-4C8E-9366-EC30C6FEA457}" type="pres">
      <dgm:prSet presAssocID="{49E3CB80-4DA0-4FFF-BA00-F622880C839D}" presName="hierRoot1" presStyleCnt="0"/>
      <dgm:spPr/>
    </dgm:pt>
    <dgm:pt modelId="{68777959-976F-4951-AF6A-EFB009B58BD7}" type="pres">
      <dgm:prSet presAssocID="{49E3CB80-4DA0-4FFF-BA00-F622880C839D}" presName="composite" presStyleCnt="0"/>
      <dgm:spPr/>
    </dgm:pt>
    <dgm:pt modelId="{14DE32E0-C29E-4177-B69E-252817B28B32}" type="pres">
      <dgm:prSet presAssocID="{49E3CB80-4DA0-4FFF-BA00-F622880C839D}" presName="background" presStyleLbl="node0" presStyleIdx="0" presStyleCnt="2"/>
      <dgm:spPr/>
    </dgm:pt>
    <dgm:pt modelId="{24E18DF3-37F7-4D57-AFAB-A79B4E6B89B7}" type="pres">
      <dgm:prSet presAssocID="{49E3CB80-4DA0-4FFF-BA00-F622880C839D}" presName="text" presStyleLbl="fgAcc0" presStyleIdx="0" presStyleCnt="2">
        <dgm:presLayoutVars>
          <dgm:chPref val="3"/>
        </dgm:presLayoutVars>
      </dgm:prSet>
      <dgm:spPr/>
    </dgm:pt>
    <dgm:pt modelId="{662B4091-5AFA-4165-B269-B7E6B46F1718}" type="pres">
      <dgm:prSet presAssocID="{49E3CB80-4DA0-4FFF-BA00-F622880C839D}" presName="hierChild2" presStyleCnt="0"/>
      <dgm:spPr/>
    </dgm:pt>
    <dgm:pt modelId="{A6DCE318-A58B-4204-9135-DD385C545D69}" type="pres">
      <dgm:prSet presAssocID="{82CFA011-5858-4AD6-8D8A-06F4026F1936}" presName="hierRoot1" presStyleCnt="0"/>
      <dgm:spPr/>
    </dgm:pt>
    <dgm:pt modelId="{4D3A511A-E232-48EC-A91E-6AAB85BE4CA9}" type="pres">
      <dgm:prSet presAssocID="{82CFA011-5858-4AD6-8D8A-06F4026F1936}" presName="composite" presStyleCnt="0"/>
      <dgm:spPr/>
    </dgm:pt>
    <dgm:pt modelId="{EB05771E-93DE-4547-8970-0F8E7A5E2CCC}" type="pres">
      <dgm:prSet presAssocID="{82CFA011-5858-4AD6-8D8A-06F4026F1936}" presName="background" presStyleLbl="node0" presStyleIdx="1" presStyleCnt="2"/>
      <dgm:spPr/>
    </dgm:pt>
    <dgm:pt modelId="{48E43C10-195B-4D75-A047-EF1E391DB9BB}" type="pres">
      <dgm:prSet presAssocID="{82CFA011-5858-4AD6-8D8A-06F4026F1936}" presName="text" presStyleLbl="fgAcc0" presStyleIdx="1" presStyleCnt="2">
        <dgm:presLayoutVars>
          <dgm:chPref val="3"/>
        </dgm:presLayoutVars>
      </dgm:prSet>
      <dgm:spPr/>
    </dgm:pt>
    <dgm:pt modelId="{E19B8809-EBBD-432B-A692-1C14640D5AF2}" type="pres">
      <dgm:prSet presAssocID="{82CFA011-5858-4AD6-8D8A-06F4026F1936}" presName="hierChild2" presStyleCnt="0"/>
      <dgm:spPr/>
    </dgm:pt>
  </dgm:ptLst>
  <dgm:cxnLst>
    <dgm:cxn modelId="{539DDB0F-66E8-43D8-A5B0-67CE93A6FAE1}" type="presOf" srcId="{A2DD7477-FD82-4A39-8FAE-B294ED3BE218}" destId="{15F1198B-2DCE-4293-A861-E18ED593593D}" srcOrd="0" destOrd="0" presId="urn:microsoft.com/office/officeart/2005/8/layout/hierarchy1"/>
    <dgm:cxn modelId="{BBB35529-A87B-40E0-8BEE-363C90E5122B}" type="presOf" srcId="{82CFA011-5858-4AD6-8D8A-06F4026F1936}" destId="{48E43C10-195B-4D75-A047-EF1E391DB9BB}" srcOrd="0" destOrd="0" presId="urn:microsoft.com/office/officeart/2005/8/layout/hierarchy1"/>
    <dgm:cxn modelId="{2BAA3B3A-A5A2-446D-8A03-AB1ED7E1B201}" srcId="{A2DD7477-FD82-4A39-8FAE-B294ED3BE218}" destId="{82CFA011-5858-4AD6-8D8A-06F4026F1936}" srcOrd="1" destOrd="0" parTransId="{D3311A4F-06CC-4B6A-9435-7775E756CD8B}" sibTransId="{EB1DDB55-3C4C-42BA-B4D8-C1F9AC093435}"/>
    <dgm:cxn modelId="{092EAC3F-F25A-425F-ABA4-92D52F807B0C}" srcId="{A2DD7477-FD82-4A39-8FAE-B294ED3BE218}" destId="{49E3CB80-4DA0-4FFF-BA00-F622880C839D}" srcOrd="0" destOrd="0" parTransId="{01471F8A-404E-4CC4-B305-001BE453FAC1}" sibTransId="{FA147005-8C67-4DF4-A671-7A142F4480E7}"/>
    <dgm:cxn modelId="{CC46078E-78C3-4A4C-9CE2-C73AE88E6B84}" type="presOf" srcId="{49E3CB80-4DA0-4FFF-BA00-F622880C839D}" destId="{24E18DF3-37F7-4D57-AFAB-A79B4E6B89B7}" srcOrd="0" destOrd="0" presId="urn:microsoft.com/office/officeart/2005/8/layout/hierarchy1"/>
    <dgm:cxn modelId="{44D0F6EF-5227-42E4-9F97-5E22AD2FDA5A}" type="presParOf" srcId="{15F1198B-2DCE-4293-A861-E18ED593593D}" destId="{4A2ED1C9-82E5-4C8E-9366-EC30C6FEA457}" srcOrd="0" destOrd="0" presId="urn:microsoft.com/office/officeart/2005/8/layout/hierarchy1"/>
    <dgm:cxn modelId="{1D8364CF-6C5C-4327-93B6-93D7CB96D83E}" type="presParOf" srcId="{4A2ED1C9-82E5-4C8E-9366-EC30C6FEA457}" destId="{68777959-976F-4951-AF6A-EFB009B58BD7}" srcOrd="0" destOrd="0" presId="urn:microsoft.com/office/officeart/2005/8/layout/hierarchy1"/>
    <dgm:cxn modelId="{37ADD807-CFD3-4751-BF2C-662947A54C8D}" type="presParOf" srcId="{68777959-976F-4951-AF6A-EFB009B58BD7}" destId="{14DE32E0-C29E-4177-B69E-252817B28B32}" srcOrd="0" destOrd="0" presId="urn:microsoft.com/office/officeart/2005/8/layout/hierarchy1"/>
    <dgm:cxn modelId="{D8E5BC0D-8EBF-46E8-A594-9F428E6DA9C7}" type="presParOf" srcId="{68777959-976F-4951-AF6A-EFB009B58BD7}" destId="{24E18DF3-37F7-4D57-AFAB-A79B4E6B89B7}" srcOrd="1" destOrd="0" presId="urn:microsoft.com/office/officeart/2005/8/layout/hierarchy1"/>
    <dgm:cxn modelId="{299D2998-60B5-41FF-9627-3778BFB95A1C}" type="presParOf" srcId="{4A2ED1C9-82E5-4C8E-9366-EC30C6FEA457}" destId="{662B4091-5AFA-4165-B269-B7E6B46F1718}" srcOrd="1" destOrd="0" presId="urn:microsoft.com/office/officeart/2005/8/layout/hierarchy1"/>
    <dgm:cxn modelId="{A5C83F0B-C379-4BFB-8DCA-E15C289B2D72}" type="presParOf" srcId="{15F1198B-2DCE-4293-A861-E18ED593593D}" destId="{A6DCE318-A58B-4204-9135-DD385C545D69}" srcOrd="1" destOrd="0" presId="urn:microsoft.com/office/officeart/2005/8/layout/hierarchy1"/>
    <dgm:cxn modelId="{32B4EF08-B1AD-4ECE-A520-7ABE690A0AEA}" type="presParOf" srcId="{A6DCE318-A58B-4204-9135-DD385C545D69}" destId="{4D3A511A-E232-48EC-A91E-6AAB85BE4CA9}" srcOrd="0" destOrd="0" presId="urn:microsoft.com/office/officeart/2005/8/layout/hierarchy1"/>
    <dgm:cxn modelId="{33CEF733-3DC3-448C-9991-3D05623EB4E3}" type="presParOf" srcId="{4D3A511A-E232-48EC-A91E-6AAB85BE4CA9}" destId="{EB05771E-93DE-4547-8970-0F8E7A5E2CCC}" srcOrd="0" destOrd="0" presId="urn:microsoft.com/office/officeart/2005/8/layout/hierarchy1"/>
    <dgm:cxn modelId="{B6B141F2-F1BE-4F0F-892B-31D5442FE195}" type="presParOf" srcId="{4D3A511A-E232-48EC-A91E-6AAB85BE4CA9}" destId="{48E43C10-195B-4D75-A047-EF1E391DB9BB}" srcOrd="1" destOrd="0" presId="urn:microsoft.com/office/officeart/2005/8/layout/hierarchy1"/>
    <dgm:cxn modelId="{E923A0EA-97A4-4C3C-9402-E8CEDFE5D71D}" type="presParOf" srcId="{A6DCE318-A58B-4204-9135-DD385C545D69}" destId="{E19B8809-EBBD-432B-A692-1C14640D5AF2}"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1B0DD41-1378-4608-B335-BE49660CF14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33D71AD-1987-479F-BCB1-96BC71B83ECB}">
      <dgm:prSet/>
      <dgm:spPr/>
      <dgm:t>
        <a:bodyPr/>
        <a:lstStyle/>
        <a:p>
          <a:pPr>
            <a:lnSpc>
              <a:spcPct val="100000"/>
            </a:lnSpc>
          </a:pPr>
          <a:r>
            <a:rPr lang="en-US"/>
            <a:t>(II) TEACHING ASSISTANTS WHO HAVE AT LEAST: </a:t>
          </a:r>
        </a:p>
      </dgm:t>
    </dgm:pt>
    <dgm:pt modelId="{3288A0A6-23BB-4976-A17F-62561FC6433C}" type="parTrans" cxnId="{4D80935C-C477-427E-BA44-F42D6D100546}">
      <dgm:prSet/>
      <dgm:spPr/>
      <dgm:t>
        <a:bodyPr/>
        <a:lstStyle/>
        <a:p>
          <a:endParaRPr lang="en-US"/>
        </a:p>
      </dgm:t>
    </dgm:pt>
    <dgm:pt modelId="{1B291185-DC11-4BC0-BC5C-0CD4937EE490}" type="sibTrans" cxnId="{4D80935C-C477-427E-BA44-F42D6D100546}">
      <dgm:prSet/>
      <dgm:spPr/>
      <dgm:t>
        <a:bodyPr/>
        <a:lstStyle/>
        <a:p>
          <a:endParaRPr lang="en-US"/>
        </a:p>
      </dgm:t>
    </dgm:pt>
    <dgm:pt modelId="{5C14F70E-3338-41E0-8F71-9A345B0114F5}">
      <dgm:prSet/>
      <dgm:spPr/>
      <dgm:t>
        <a:bodyPr/>
        <a:lstStyle/>
        <a:p>
          <a:pPr>
            <a:lnSpc>
              <a:spcPct val="100000"/>
            </a:lnSpc>
          </a:pPr>
          <a:r>
            <a:rPr lang="en-US"/>
            <a:t>1. A CHILD DEVELOPMENT ASSOCIATE (CDA) </a:t>
          </a:r>
        </a:p>
      </dgm:t>
    </dgm:pt>
    <dgm:pt modelId="{369165F6-F2BE-4084-8AF8-9164E4E94163}" type="parTrans" cxnId="{5414984E-8AF5-41E6-96E9-79FF834D003B}">
      <dgm:prSet/>
      <dgm:spPr/>
      <dgm:t>
        <a:bodyPr/>
        <a:lstStyle/>
        <a:p>
          <a:endParaRPr lang="en-US"/>
        </a:p>
      </dgm:t>
    </dgm:pt>
    <dgm:pt modelId="{09AAB509-F52F-4AD3-BFD9-A62FFC79C8B9}" type="sibTrans" cxnId="{5414984E-8AF5-41E6-96E9-79FF834D003B}">
      <dgm:prSet/>
      <dgm:spPr/>
      <dgm:t>
        <a:bodyPr/>
        <a:lstStyle/>
        <a:p>
          <a:endParaRPr lang="en-US"/>
        </a:p>
      </dgm:t>
    </dgm:pt>
    <dgm:pt modelId="{14951E1F-6C32-4759-897A-6E24C350097A}">
      <dgm:prSet/>
      <dgm:spPr/>
      <dgm:t>
        <a:bodyPr/>
        <a:lstStyle/>
        <a:p>
          <a:pPr>
            <a:lnSpc>
              <a:spcPct val="100000"/>
            </a:lnSpc>
          </a:pPr>
          <a:r>
            <a:rPr lang="en-US"/>
            <a:t>CERTIFICATE; OR </a:t>
          </a:r>
        </a:p>
      </dgm:t>
    </dgm:pt>
    <dgm:pt modelId="{1E361A44-C778-4143-9724-B1DD47132EEE}" type="parTrans" cxnId="{D27B75DE-3EC4-4B90-A07F-D93DE2F3822F}">
      <dgm:prSet/>
      <dgm:spPr/>
      <dgm:t>
        <a:bodyPr/>
        <a:lstStyle/>
        <a:p>
          <a:endParaRPr lang="en-US"/>
        </a:p>
      </dgm:t>
    </dgm:pt>
    <dgm:pt modelId="{BBACF099-DCEE-46B0-9792-6B54445B338C}" type="sibTrans" cxnId="{D27B75DE-3EC4-4B90-A07F-D93DE2F3822F}">
      <dgm:prSet/>
      <dgm:spPr/>
      <dgm:t>
        <a:bodyPr/>
        <a:lstStyle/>
        <a:p>
          <a:endParaRPr lang="en-US"/>
        </a:p>
      </dgm:t>
    </dgm:pt>
    <dgm:pt modelId="{62361423-7642-4FC9-9536-9AA2CDFFD6B5}">
      <dgm:prSet/>
      <dgm:spPr/>
      <dgm:t>
        <a:bodyPr/>
        <a:lstStyle/>
        <a:p>
          <a:pPr>
            <a:lnSpc>
              <a:spcPct val="100000"/>
            </a:lnSpc>
          </a:pPr>
          <a:r>
            <a:rPr lang="en-US"/>
            <a:t>2. AN ASSOCIATE’S DEGREE</a:t>
          </a:r>
        </a:p>
      </dgm:t>
    </dgm:pt>
    <dgm:pt modelId="{68E5292E-3C10-4FEF-80CD-AB37445E7251}" type="parTrans" cxnId="{ADAA943E-7EAF-4779-B7C0-C211A7249839}">
      <dgm:prSet/>
      <dgm:spPr/>
      <dgm:t>
        <a:bodyPr/>
        <a:lstStyle/>
        <a:p>
          <a:endParaRPr lang="en-US"/>
        </a:p>
      </dgm:t>
    </dgm:pt>
    <dgm:pt modelId="{B01BD464-06B6-4FC5-8786-A248AD53B4A3}" type="sibTrans" cxnId="{ADAA943E-7EAF-4779-B7C0-C211A7249839}">
      <dgm:prSet/>
      <dgm:spPr/>
      <dgm:t>
        <a:bodyPr/>
        <a:lstStyle/>
        <a:p>
          <a:endParaRPr lang="en-US"/>
        </a:p>
      </dgm:t>
    </dgm:pt>
    <dgm:pt modelId="{F5D54457-476D-41EF-8F34-0BC75DBF7510}" type="pres">
      <dgm:prSet presAssocID="{01B0DD41-1378-4608-B335-BE49660CF14B}" presName="root" presStyleCnt="0">
        <dgm:presLayoutVars>
          <dgm:dir/>
          <dgm:resizeHandles val="exact"/>
        </dgm:presLayoutVars>
      </dgm:prSet>
      <dgm:spPr/>
    </dgm:pt>
    <dgm:pt modelId="{11E0178F-5A9F-45DB-BBFA-3EAE7FACF5CB}" type="pres">
      <dgm:prSet presAssocID="{133D71AD-1987-479F-BCB1-96BC71B83ECB}" presName="compNode" presStyleCnt="0"/>
      <dgm:spPr/>
    </dgm:pt>
    <dgm:pt modelId="{D780104A-AA97-489A-B94E-9ACEFF6DC0D8}" type="pres">
      <dgm:prSet presAssocID="{133D71AD-1987-479F-BCB1-96BC71B83EC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C7620319-9D53-41FD-A4D7-4A325A9A0AEA}" type="pres">
      <dgm:prSet presAssocID="{133D71AD-1987-479F-BCB1-96BC71B83ECB}" presName="spaceRect" presStyleCnt="0"/>
      <dgm:spPr/>
    </dgm:pt>
    <dgm:pt modelId="{43485280-77F5-4C70-8029-805EBC3C44DE}" type="pres">
      <dgm:prSet presAssocID="{133D71AD-1987-479F-BCB1-96BC71B83ECB}" presName="textRect" presStyleLbl="revTx" presStyleIdx="0" presStyleCnt="4">
        <dgm:presLayoutVars>
          <dgm:chMax val="1"/>
          <dgm:chPref val="1"/>
        </dgm:presLayoutVars>
      </dgm:prSet>
      <dgm:spPr/>
    </dgm:pt>
    <dgm:pt modelId="{6DD4015D-F753-4322-A336-719AD77F6084}" type="pres">
      <dgm:prSet presAssocID="{1B291185-DC11-4BC0-BC5C-0CD4937EE490}" presName="sibTrans" presStyleCnt="0"/>
      <dgm:spPr/>
    </dgm:pt>
    <dgm:pt modelId="{B3963CA7-778D-4E81-98C7-B2658D7B86A5}" type="pres">
      <dgm:prSet presAssocID="{5C14F70E-3338-41E0-8F71-9A345B0114F5}" presName="compNode" presStyleCnt="0"/>
      <dgm:spPr/>
    </dgm:pt>
    <dgm:pt modelId="{E092597E-1F63-498A-99FE-6C8ED46EE8C9}" type="pres">
      <dgm:prSet presAssocID="{5C14F70E-3338-41E0-8F71-9A345B0114F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Needle"/>
        </a:ext>
      </dgm:extLst>
    </dgm:pt>
    <dgm:pt modelId="{2C25FE59-4CC1-4DE0-8D1E-D1D1A3BE500E}" type="pres">
      <dgm:prSet presAssocID="{5C14F70E-3338-41E0-8F71-9A345B0114F5}" presName="spaceRect" presStyleCnt="0"/>
      <dgm:spPr/>
    </dgm:pt>
    <dgm:pt modelId="{12190BC1-E1F4-4788-9254-37C488665399}" type="pres">
      <dgm:prSet presAssocID="{5C14F70E-3338-41E0-8F71-9A345B0114F5}" presName="textRect" presStyleLbl="revTx" presStyleIdx="1" presStyleCnt="4">
        <dgm:presLayoutVars>
          <dgm:chMax val="1"/>
          <dgm:chPref val="1"/>
        </dgm:presLayoutVars>
      </dgm:prSet>
      <dgm:spPr/>
    </dgm:pt>
    <dgm:pt modelId="{ACAA365F-ABDF-48E5-AE8D-66C96E006449}" type="pres">
      <dgm:prSet presAssocID="{09AAB509-F52F-4AD3-BFD9-A62FFC79C8B9}" presName="sibTrans" presStyleCnt="0"/>
      <dgm:spPr/>
    </dgm:pt>
    <dgm:pt modelId="{86CDB8C9-1B42-4DC0-A80F-35E1A03EAE67}" type="pres">
      <dgm:prSet presAssocID="{14951E1F-6C32-4759-897A-6E24C350097A}" presName="compNode" presStyleCnt="0"/>
      <dgm:spPr/>
    </dgm:pt>
    <dgm:pt modelId="{BEFF591C-B1A9-4F9A-8BD2-F2FB02BA813D}" type="pres">
      <dgm:prSet presAssocID="{14951E1F-6C32-4759-897A-6E24C350097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a:ext>
      </dgm:extLst>
    </dgm:pt>
    <dgm:pt modelId="{153112CD-ECF4-4AC7-8399-E07F360FE69C}" type="pres">
      <dgm:prSet presAssocID="{14951E1F-6C32-4759-897A-6E24C350097A}" presName="spaceRect" presStyleCnt="0"/>
      <dgm:spPr/>
    </dgm:pt>
    <dgm:pt modelId="{021B430F-0A6E-4180-A2E1-5B95194CF53B}" type="pres">
      <dgm:prSet presAssocID="{14951E1F-6C32-4759-897A-6E24C350097A}" presName="textRect" presStyleLbl="revTx" presStyleIdx="2" presStyleCnt="4">
        <dgm:presLayoutVars>
          <dgm:chMax val="1"/>
          <dgm:chPref val="1"/>
        </dgm:presLayoutVars>
      </dgm:prSet>
      <dgm:spPr/>
    </dgm:pt>
    <dgm:pt modelId="{653AB95F-0C33-4C10-86A1-AD5180A11610}" type="pres">
      <dgm:prSet presAssocID="{BBACF099-DCEE-46B0-9792-6B54445B338C}" presName="sibTrans" presStyleCnt="0"/>
      <dgm:spPr/>
    </dgm:pt>
    <dgm:pt modelId="{52795241-27ED-4807-98DA-863A2CA4508E}" type="pres">
      <dgm:prSet presAssocID="{62361423-7642-4FC9-9536-9AA2CDFFD6B5}" presName="compNode" presStyleCnt="0"/>
      <dgm:spPr/>
    </dgm:pt>
    <dgm:pt modelId="{B551C9FC-D70A-4C5E-BC26-53791AD512D9}" type="pres">
      <dgm:prSet presAssocID="{62361423-7642-4FC9-9536-9AA2CDFFD6B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ploma Roll"/>
        </a:ext>
      </dgm:extLst>
    </dgm:pt>
    <dgm:pt modelId="{41A6FE9C-8B4E-4C50-8353-5FE5FEE2746B}" type="pres">
      <dgm:prSet presAssocID="{62361423-7642-4FC9-9536-9AA2CDFFD6B5}" presName="spaceRect" presStyleCnt="0"/>
      <dgm:spPr/>
    </dgm:pt>
    <dgm:pt modelId="{E1765BB5-FCBD-431C-A6CD-30FDEC60315A}" type="pres">
      <dgm:prSet presAssocID="{62361423-7642-4FC9-9536-9AA2CDFFD6B5}" presName="textRect" presStyleLbl="revTx" presStyleIdx="3" presStyleCnt="4">
        <dgm:presLayoutVars>
          <dgm:chMax val="1"/>
          <dgm:chPref val="1"/>
        </dgm:presLayoutVars>
      </dgm:prSet>
      <dgm:spPr/>
    </dgm:pt>
  </dgm:ptLst>
  <dgm:cxnLst>
    <dgm:cxn modelId="{11022F3A-21C8-4DDD-9A7B-10F03ABCDDC8}" type="presOf" srcId="{01B0DD41-1378-4608-B335-BE49660CF14B}" destId="{F5D54457-476D-41EF-8F34-0BC75DBF7510}" srcOrd="0" destOrd="0" presId="urn:microsoft.com/office/officeart/2018/2/layout/IconLabelList"/>
    <dgm:cxn modelId="{ADAA943E-7EAF-4779-B7C0-C211A7249839}" srcId="{01B0DD41-1378-4608-B335-BE49660CF14B}" destId="{62361423-7642-4FC9-9536-9AA2CDFFD6B5}" srcOrd="3" destOrd="0" parTransId="{68E5292E-3C10-4FEF-80CD-AB37445E7251}" sibTransId="{B01BD464-06B6-4FC5-8786-A248AD53B4A3}"/>
    <dgm:cxn modelId="{CC9F065B-3E1F-4FAF-8347-E25F0CFB627B}" type="presOf" srcId="{133D71AD-1987-479F-BCB1-96BC71B83ECB}" destId="{43485280-77F5-4C70-8029-805EBC3C44DE}" srcOrd="0" destOrd="0" presId="urn:microsoft.com/office/officeart/2018/2/layout/IconLabelList"/>
    <dgm:cxn modelId="{4D80935C-C477-427E-BA44-F42D6D100546}" srcId="{01B0DD41-1378-4608-B335-BE49660CF14B}" destId="{133D71AD-1987-479F-BCB1-96BC71B83ECB}" srcOrd="0" destOrd="0" parTransId="{3288A0A6-23BB-4976-A17F-62561FC6433C}" sibTransId="{1B291185-DC11-4BC0-BC5C-0CD4937EE490}"/>
    <dgm:cxn modelId="{327B5465-D7DF-4795-BF4A-88604581B936}" type="presOf" srcId="{62361423-7642-4FC9-9536-9AA2CDFFD6B5}" destId="{E1765BB5-FCBD-431C-A6CD-30FDEC60315A}" srcOrd="0" destOrd="0" presId="urn:microsoft.com/office/officeart/2018/2/layout/IconLabelList"/>
    <dgm:cxn modelId="{0D5FDC4A-DAC2-43C8-AD84-33DFB99E2614}" type="presOf" srcId="{5C14F70E-3338-41E0-8F71-9A345B0114F5}" destId="{12190BC1-E1F4-4788-9254-37C488665399}" srcOrd="0" destOrd="0" presId="urn:microsoft.com/office/officeart/2018/2/layout/IconLabelList"/>
    <dgm:cxn modelId="{5414984E-8AF5-41E6-96E9-79FF834D003B}" srcId="{01B0DD41-1378-4608-B335-BE49660CF14B}" destId="{5C14F70E-3338-41E0-8F71-9A345B0114F5}" srcOrd="1" destOrd="0" parTransId="{369165F6-F2BE-4084-8AF8-9164E4E94163}" sibTransId="{09AAB509-F52F-4AD3-BFD9-A62FFC79C8B9}"/>
    <dgm:cxn modelId="{09589656-D85F-4D67-BE6A-44059ED320B0}" type="presOf" srcId="{14951E1F-6C32-4759-897A-6E24C350097A}" destId="{021B430F-0A6E-4180-A2E1-5B95194CF53B}" srcOrd="0" destOrd="0" presId="urn:microsoft.com/office/officeart/2018/2/layout/IconLabelList"/>
    <dgm:cxn modelId="{D27B75DE-3EC4-4B90-A07F-D93DE2F3822F}" srcId="{01B0DD41-1378-4608-B335-BE49660CF14B}" destId="{14951E1F-6C32-4759-897A-6E24C350097A}" srcOrd="2" destOrd="0" parTransId="{1E361A44-C778-4143-9724-B1DD47132EEE}" sibTransId="{BBACF099-DCEE-46B0-9792-6B54445B338C}"/>
    <dgm:cxn modelId="{E5963DBF-EB15-4668-B0A1-D48D6ACE85A2}" type="presParOf" srcId="{F5D54457-476D-41EF-8F34-0BC75DBF7510}" destId="{11E0178F-5A9F-45DB-BBFA-3EAE7FACF5CB}" srcOrd="0" destOrd="0" presId="urn:microsoft.com/office/officeart/2018/2/layout/IconLabelList"/>
    <dgm:cxn modelId="{629020EB-7501-420C-AC48-84821B2BF5CF}" type="presParOf" srcId="{11E0178F-5A9F-45DB-BBFA-3EAE7FACF5CB}" destId="{D780104A-AA97-489A-B94E-9ACEFF6DC0D8}" srcOrd="0" destOrd="0" presId="urn:microsoft.com/office/officeart/2018/2/layout/IconLabelList"/>
    <dgm:cxn modelId="{69AE5603-7A2A-476B-974E-7F8D5C35FAB4}" type="presParOf" srcId="{11E0178F-5A9F-45DB-BBFA-3EAE7FACF5CB}" destId="{C7620319-9D53-41FD-A4D7-4A325A9A0AEA}" srcOrd="1" destOrd="0" presId="urn:microsoft.com/office/officeart/2018/2/layout/IconLabelList"/>
    <dgm:cxn modelId="{A0634AEC-2B1A-45E4-B413-A1A5F7C4B0D7}" type="presParOf" srcId="{11E0178F-5A9F-45DB-BBFA-3EAE7FACF5CB}" destId="{43485280-77F5-4C70-8029-805EBC3C44DE}" srcOrd="2" destOrd="0" presId="urn:microsoft.com/office/officeart/2018/2/layout/IconLabelList"/>
    <dgm:cxn modelId="{0DEC2F2D-4A58-40B4-868D-18894A40AB7B}" type="presParOf" srcId="{F5D54457-476D-41EF-8F34-0BC75DBF7510}" destId="{6DD4015D-F753-4322-A336-719AD77F6084}" srcOrd="1" destOrd="0" presId="urn:microsoft.com/office/officeart/2018/2/layout/IconLabelList"/>
    <dgm:cxn modelId="{6950B6CC-0614-45DB-A11A-3423460759DD}" type="presParOf" srcId="{F5D54457-476D-41EF-8F34-0BC75DBF7510}" destId="{B3963CA7-778D-4E81-98C7-B2658D7B86A5}" srcOrd="2" destOrd="0" presId="urn:microsoft.com/office/officeart/2018/2/layout/IconLabelList"/>
    <dgm:cxn modelId="{B9C04B31-90B3-419B-A6C9-CAB736950C91}" type="presParOf" srcId="{B3963CA7-778D-4E81-98C7-B2658D7B86A5}" destId="{E092597E-1F63-498A-99FE-6C8ED46EE8C9}" srcOrd="0" destOrd="0" presId="urn:microsoft.com/office/officeart/2018/2/layout/IconLabelList"/>
    <dgm:cxn modelId="{5209BCF4-DD71-4060-9628-381E4DED39DA}" type="presParOf" srcId="{B3963CA7-778D-4E81-98C7-B2658D7B86A5}" destId="{2C25FE59-4CC1-4DE0-8D1E-D1D1A3BE500E}" srcOrd="1" destOrd="0" presId="urn:microsoft.com/office/officeart/2018/2/layout/IconLabelList"/>
    <dgm:cxn modelId="{AC27C4A3-EAA4-4F9D-8C73-8A336CF5481E}" type="presParOf" srcId="{B3963CA7-778D-4E81-98C7-B2658D7B86A5}" destId="{12190BC1-E1F4-4788-9254-37C488665399}" srcOrd="2" destOrd="0" presId="urn:microsoft.com/office/officeart/2018/2/layout/IconLabelList"/>
    <dgm:cxn modelId="{05963EA9-86F5-48AF-AA38-E06F9C083CBA}" type="presParOf" srcId="{F5D54457-476D-41EF-8F34-0BC75DBF7510}" destId="{ACAA365F-ABDF-48E5-AE8D-66C96E006449}" srcOrd="3" destOrd="0" presId="urn:microsoft.com/office/officeart/2018/2/layout/IconLabelList"/>
    <dgm:cxn modelId="{09B57521-AF0E-47D5-A918-B784D9DF8E99}" type="presParOf" srcId="{F5D54457-476D-41EF-8F34-0BC75DBF7510}" destId="{86CDB8C9-1B42-4DC0-A80F-35E1A03EAE67}" srcOrd="4" destOrd="0" presId="urn:microsoft.com/office/officeart/2018/2/layout/IconLabelList"/>
    <dgm:cxn modelId="{B1B51F20-6D32-4B80-A18A-2E52C67FFE93}" type="presParOf" srcId="{86CDB8C9-1B42-4DC0-A80F-35E1A03EAE67}" destId="{BEFF591C-B1A9-4F9A-8BD2-F2FB02BA813D}" srcOrd="0" destOrd="0" presId="urn:microsoft.com/office/officeart/2018/2/layout/IconLabelList"/>
    <dgm:cxn modelId="{53D917BD-C603-4B3E-BCC7-BD1CEC871BA0}" type="presParOf" srcId="{86CDB8C9-1B42-4DC0-A80F-35E1A03EAE67}" destId="{153112CD-ECF4-4AC7-8399-E07F360FE69C}" srcOrd="1" destOrd="0" presId="urn:microsoft.com/office/officeart/2018/2/layout/IconLabelList"/>
    <dgm:cxn modelId="{04D12375-B1FF-466C-B712-5A3B3B95A1C6}" type="presParOf" srcId="{86CDB8C9-1B42-4DC0-A80F-35E1A03EAE67}" destId="{021B430F-0A6E-4180-A2E1-5B95194CF53B}" srcOrd="2" destOrd="0" presId="urn:microsoft.com/office/officeart/2018/2/layout/IconLabelList"/>
    <dgm:cxn modelId="{02C8146D-2D30-4D0A-9A3D-13B1D3CD0DF2}" type="presParOf" srcId="{F5D54457-476D-41EF-8F34-0BC75DBF7510}" destId="{653AB95F-0C33-4C10-86A1-AD5180A11610}" srcOrd="5" destOrd="0" presId="urn:microsoft.com/office/officeart/2018/2/layout/IconLabelList"/>
    <dgm:cxn modelId="{4A21F925-BD23-4541-987D-9B43D4018DFE}" type="presParOf" srcId="{F5D54457-476D-41EF-8F34-0BC75DBF7510}" destId="{52795241-27ED-4807-98DA-863A2CA4508E}" srcOrd="6" destOrd="0" presId="urn:microsoft.com/office/officeart/2018/2/layout/IconLabelList"/>
    <dgm:cxn modelId="{D266144A-5BA0-474D-88D0-53AA7EC018C9}" type="presParOf" srcId="{52795241-27ED-4807-98DA-863A2CA4508E}" destId="{B551C9FC-D70A-4C5E-BC26-53791AD512D9}" srcOrd="0" destOrd="0" presId="urn:microsoft.com/office/officeart/2018/2/layout/IconLabelList"/>
    <dgm:cxn modelId="{505D724E-1F80-49C7-90BD-C428B6DCAF1A}" type="presParOf" srcId="{52795241-27ED-4807-98DA-863A2CA4508E}" destId="{41A6FE9C-8B4E-4C50-8353-5FE5FEE2746B}" srcOrd="1" destOrd="0" presId="urn:microsoft.com/office/officeart/2018/2/layout/IconLabelList"/>
    <dgm:cxn modelId="{73DEAAAD-6076-447F-B904-D625FCD3472F}" type="presParOf" srcId="{52795241-27ED-4807-98DA-863A2CA4508E}" destId="{E1765BB5-FCBD-431C-A6CD-30FDEC60315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C004410-CBDE-4ECD-8787-B8641A9ECD1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8C15046-C450-4C62-8F98-B8880F2C89A5}">
      <dgm:prSet/>
      <dgm:spPr/>
      <dgm:t>
        <a:bodyPr/>
        <a:lstStyle/>
        <a:p>
          <a:r>
            <a:rPr lang="en-US"/>
            <a:t>INSTRUCTIONAL STAFF SALARIES AND BENEFITS THAT ARE COMPARABLE TO THE SALARIES AND BENEFITS OF INSTRUCTIONAL STAFF EMPLOYED BY THE COUNTY BOARD OF THE COUNTY IN WHICH THE EARLY LEARNING PROGRAM IS LOCATED; </a:t>
          </a:r>
        </a:p>
      </dgm:t>
    </dgm:pt>
    <dgm:pt modelId="{77125EEC-858E-42B2-BA64-3957C703EE42}" type="parTrans" cxnId="{4DCD1AA3-1CE6-436C-86FE-7DC3F85B7579}">
      <dgm:prSet/>
      <dgm:spPr/>
      <dgm:t>
        <a:bodyPr/>
        <a:lstStyle/>
        <a:p>
          <a:endParaRPr lang="en-US"/>
        </a:p>
      </dgm:t>
    </dgm:pt>
    <dgm:pt modelId="{5A1758E3-3C49-4BA6-9DED-DB56838E075E}" type="sibTrans" cxnId="{4DCD1AA3-1CE6-436C-86FE-7DC3F85B7579}">
      <dgm:prSet/>
      <dgm:spPr/>
      <dgm:t>
        <a:bodyPr/>
        <a:lstStyle/>
        <a:p>
          <a:endParaRPr lang="en-US"/>
        </a:p>
      </dgm:t>
    </dgm:pt>
    <dgm:pt modelId="{FC2E7DD1-4BF0-4391-80BE-453DF7B64BCA}">
      <dgm:prSet/>
      <dgm:spPr/>
      <dgm:t>
        <a:bodyPr/>
        <a:lstStyle/>
        <a:p>
          <a:r>
            <a:rPr lang="en-US"/>
            <a:t>PROGRAM EVALUATION TO ENSURE CONTINUOUS PROGRAM IMPROVEMENT</a:t>
          </a:r>
        </a:p>
      </dgm:t>
    </dgm:pt>
    <dgm:pt modelId="{359CE6E3-27C0-438E-BC89-F3F3FAB34480}" type="parTrans" cxnId="{537E77DD-AB88-421C-B950-D5E8E0645145}">
      <dgm:prSet/>
      <dgm:spPr/>
      <dgm:t>
        <a:bodyPr/>
        <a:lstStyle/>
        <a:p>
          <a:endParaRPr lang="en-US"/>
        </a:p>
      </dgm:t>
    </dgm:pt>
    <dgm:pt modelId="{859AD777-432B-4817-80B0-F5A1922DE212}" type="sibTrans" cxnId="{537E77DD-AB88-421C-B950-D5E8E0645145}">
      <dgm:prSet/>
      <dgm:spPr/>
      <dgm:t>
        <a:bodyPr/>
        <a:lstStyle/>
        <a:p>
          <a:endParaRPr lang="en-US"/>
        </a:p>
      </dgm:t>
    </dgm:pt>
    <dgm:pt modelId="{D0B3D03F-D430-4464-98B3-C432FAB8B1B6}" type="pres">
      <dgm:prSet presAssocID="{BC004410-CBDE-4ECD-8787-B8641A9ECD15}" presName="root" presStyleCnt="0">
        <dgm:presLayoutVars>
          <dgm:dir/>
          <dgm:resizeHandles val="exact"/>
        </dgm:presLayoutVars>
      </dgm:prSet>
      <dgm:spPr/>
    </dgm:pt>
    <dgm:pt modelId="{5A1939E5-10B9-4F96-BF45-866E909694B4}" type="pres">
      <dgm:prSet presAssocID="{38C15046-C450-4C62-8F98-B8880F2C89A5}" presName="compNode" presStyleCnt="0"/>
      <dgm:spPr/>
    </dgm:pt>
    <dgm:pt modelId="{8BBEE61C-6877-4B21-BBD1-7A91F6598A06}" type="pres">
      <dgm:prSet presAssocID="{38C15046-C450-4C62-8F98-B8880F2C89A5}" presName="bgRect" presStyleLbl="bgShp" presStyleIdx="0" presStyleCnt="2"/>
      <dgm:spPr/>
    </dgm:pt>
    <dgm:pt modelId="{16983AFB-B83F-47E8-8954-B4F133AD67A6}" type="pres">
      <dgm:prSet presAssocID="{38C15046-C450-4C62-8F98-B8880F2C89A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0A9E19A6-187B-4E75-8B38-C8C8F5B9AC83}" type="pres">
      <dgm:prSet presAssocID="{38C15046-C450-4C62-8F98-B8880F2C89A5}" presName="spaceRect" presStyleCnt="0"/>
      <dgm:spPr/>
    </dgm:pt>
    <dgm:pt modelId="{041678DE-0E3F-41B9-9275-A110651810AB}" type="pres">
      <dgm:prSet presAssocID="{38C15046-C450-4C62-8F98-B8880F2C89A5}" presName="parTx" presStyleLbl="revTx" presStyleIdx="0" presStyleCnt="2">
        <dgm:presLayoutVars>
          <dgm:chMax val="0"/>
          <dgm:chPref val="0"/>
        </dgm:presLayoutVars>
      </dgm:prSet>
      <dgm:spPr/>
    </dgm:pt>
    <dgm:pt modelId="{BAFB2CB5-C365-4E75-80C2-FCAE28C44C7C}" type="pres">
      <dgm:prSet presAssocID="{5A1758E3-3C49-4BA6-9DED-DB56838E075E}" presName="sibTrans" presStyleCnt="0"/>
      <dgm:spPr/>
    </dgm:pt>
    <dgm:pt modelId="{C0FFE658-3803-4E92-92D8-E1E68B57F221}" type="pres">
      <dgm:prSet presAssocID="{FC2E7DD1-4BF0-4391-80BE-453DF7B64BCA}" presName="compNode" presStyleCnt="0"/>
      <dgm:spPr/>
    </dgm:pt>
    <dgm:pt modelId="{6AE3E205-3722-40F8-8DE9-6265A5E322CA}" type="pres">
      <dgm:prSet presAssocID="{FC2E7DD1-4BF0-4391-80BE-453DF7B64BCA}" presName="bgRect" presStyleLbl="bgShp" presStyleIdx="1" presStyleCnt="2"/>
      <dgm:spPr/>
    </dgm:pt>
    <dgm:pt modelId="{DBC028FF-2EF8-41AC-81C9-A8D5B007606D}" type="pres">
      <dgm:prSet presAssocID="{FC2E7DD1-4BF0-4391-80BE-453DF7B64BC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72E6143D-9DF2-42FE-80BB-63FC062DD09E}" type="pres">
      <dgm:prSet presAssocID="{FC2E7DD1-4BF0-4391-80BE-453DF7B64BCA}" presName="spaceRect" presStyleCnt="0"/>
      <dgm:spPr/>
    </dgm:pt>
    <dgm:pt modelId="{FBC6381F-BA98-427C-A204-EAAE076B1B86}" type="pres">
      <dgm:prSet presAssocID="{FC2E7DD1-4BF0-4391-80BE-453DF7B64BCA}" presName="parTx" presStyleLbl="revTx" presStyleIdx="1" presStyleCnt="2">
        <dgm:presLayoutVars>
          <dgm:chMax val="0"/>
          <dgm:chPref val="0"/>
        </dgm:presLayoutVars>
      </dgm:prSet>
      <dgm:spPr/>
    </dgm:pt>
  </dgm:ptLst>
  <dgm:cxnLst>
    <dgm:cxn modelId="{1F728422-5C82-4B1F-87B8-64678E76FBBF}" type="presOf" srcId="{FC2E7DD1-4BF0-4391-80BE-453DF7B64BCA}" destId="{FBC6381F-BA98-427C-A204-EAAE076B1B86}" srcOrd="0" destOrd="0" presId="urn:microsoft.com/office/officeart/2018/2/layout/IconVerticalSolidList"/>
    <dgm:cxn modelId="{4DCD1AA3-1CE6-436C-86FE-7DC3F85B7579}" srcId="{BC004410-CBDE-4ECD-8787-B8641A9ECD15}" destId="{38C15046-C450-4C62-8F98-B8880F2C89A5}" srcOrd="0" destOrd="0" parTransId="{77125EEC-858E-42B2-BA64-3957C703EE42}" sibTransId="{5A1758E3-3C49-4BA6-9DED-DB56838E075E}"/>
    <dgm:cxn modelId="{C305FEBA-816E-450F-AD20-B62D124DFDE1}" type="presOf" srcId="{BC004410-CBDE-4ECD-8787-B8641A9ECD15}" destId="{D0B3D03F-D430-4464-98B3-C432FAB8B1B6}" srcOrd="0" destOrd="0" presId="urn:microsoft.com/office/officeart/2018/2/layout/IconVerticalSolidList"/>
    <dgm:cxn modelId="{537E77DD-AB88-421C-B950-D5E8E0645145}" srcId="{BC004410-CBDE-4ECD-8787-B8641A9ECD15}" destId="{FC2E7DD1-4BF0-4391-80BE-453DF7B64BCA}" srcOrd="1" destOrd="0" parTransId="{359CE6E3-27C0-438E-BC89-F3F3FAB34480}" sibTransId="{859AD777-432B-4817-80B0-F5A1922DE212}"/>
    <dgm:cxn modelId="{89F7EAE2-4BA9-45D0-A82D-858185146897}" type="presOf" srcId="{38C15046-C450-4C62-8F98-B8880F2C89A5}" destId="{041678DE-0E3F-41B9-9275-A110651810AB}" srcOrd="0" destOrd="0" presId="urn:microsoft.com/office/officeart/2018/2/layout/IconVerticalSolidList"/>
    <dgm:cxn modelId="{D1306893-CEBD-4F67-9E33-E045865AEE20}" type="presParOf" srcId="{D0B3D03F-D430-4464-98B3-C432FAB8B1B6}" destId="{5A1939E5-10B9-4F96-BF45-866E909694B4}" srcOrd="0" destOrd="0" presId="urn:microsoft.com/office/officeart/2018/2/layout/IconVerticalSolidList"/>
    <dgm:cxn modelId="{E8C60F38-3E6C-416B-91E2-09D61C932CD3}" type="presParOf" srcId="{5A1939E5-10B9-4F96-BF45-866E909694B4}" destId="{8BBEE61C-6877-4B21-BBD1-7A91F6598A06}" srcOrd="0" destOrd="0" presId="urn:microsoft.com/office/officeart/2018/2/layout/IconVerticalSolidList"/>
    <dgm:cxn modelId="{FE8616D2-827F-4668-91FC-88F9DDC89435}" type="presParOf" srcId="{5A1939E5-10B9-4F96-BF45-866E909694B4}" destId="{16983AFB-B83F-47E8-8954-B4F133AD67A6}" srcOrd="1" destOrd="0" presId="urn:microsoft.com/office/officeart/2018/2/layout/IconVerticalSolidList"/>
    <dgm:cxn modelId="{D8A947BA-5A14-4F66-8E73-188E138144EB}" type="presParOf" srcId="{5A1939E5-10B9-4F96-BF45-866E909694B4}" destId="{0A9E19A6-187B-4E75-8B38-C8C8F5B9AC83}" srcOrd="2" destOrd="0" presId="urn:microsoft.com/office/officeart/2018/2/layout/IconVerticalSolidList"/>
    <dgm:cxn modelId="{0F861CF8-64E6-4D0E-BD0C-01BEA93DDF1F}" type="presParOf" srcId="{5A1939E5-10B9-4F96-BF45-866E909694B4}" destId="{041678DE-0E3F-41B9-9275-A110651810AB}" srcOrd="3" destOrd="0" presId="urn:microsoft.com/office/officeart/2018/2/layout/IconVerticalSolidList"/>
    <dgm:cxn modelId="{3020268D-F3C9-4A15-95C8-2496C6AC7874}" type="presParOf" srcId="{D0B3D03F-D430-4464-98B3-C432FAB8B1B6}" destId="{BAFB2CB5-C365-4E75-80C2-FCAE28C44C7C}" srcOrd="1" destOrd="0" presId="urn:microsoft.com/office/officeart/2018/2/layout/IconVerticalSolidList"/>
    <dgm:cxn modelId="{8694FC4C-854C-494B-93A9-415247120944}" type="presParOf" srcId="{D0B3D03F-D430-4464-98B3-C432FAB8B1B6}" destId="{C0FFE658-3803-4E92-92D8-E1E68B57F221}" srcOrd="2" destOrd="0" presId="urn:microsoft.com/office/officeart/2018/2/layout/IconVerticalSolidList"/>
    <dgm:cxn modelId="{797B6ABF-00AB-48AF-A6B2-5345109E09EF}" type="presParOf" srcId="{C0FFE658-3803-4E92-92D8-E1E68B57F221}" destId="{6AE3E205-3722-40F8-8DE9-6265A5E322CA}" srcOrd="0" destOrd="0" presId="urn:microsoft.com/office/officeart/2018/2/layout/IconVerticalSolidList"/>
    <dgm:cxn modelId="{3470F0F9-7591-4DE4-826B-D8C8061816A0}" type="presParOf" srcId="{C0FFE658-3803-4E92-92D8-E1E68B57F221}" destId="{DBC028FF-2EF8-41AC-81C9-A8D5B007606D}" srcOrd="1" destOrd="0" presId="urn:microsoft.com/office/officeart/2018/2/layout/IconVerticalSolidList"/>
    <dgm:cxn modelId="{66196032-C772-4070-88CA-E7DE0EC31FDD}" type="presParOf" srcId="{C0FFE658-3803-4E92-92D8-E1E68B57F221}" destId="{72E6143D-9DF2-42FE-80BB-63FC062DD09E}" srcOrd="2" destOrd="0" presId="urn:microsoft.com/office/officeart/2018/2/layout/IconVerticalSolidList"/>
    <dgm:cxn modelId="{22069DF1-C6DA-44BD-BA5B-81BEE8F30604}" type="presParOf" srcId="{C0FFE658-3803-4E92-92D8-E1E68B57F221}" destId="{FBC6381F-BA98-427C-A204-EAAE076B1B8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28C83A3-C4D6-46DA-B8B4-D33819001A30}"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3A1D578F-33A1-409A-B3F4-FDFA76B22E99}">
      <dgm:prSet/>
      <dgm:spPr/>
      <dgm:t>
        <a:bodyPr/>
        <a:lstStyle/>
        <a:p>
          <a:r>
            <a:rPr lang="en-US"/>
            <a:t>A STUDENT–TO–TEACHER STUDENT–TO–CLASSROOM PERSONNEL RATIO OF NO MORE THAN 10 TO 1 IN EACH CLASS; </a:t>
          </a:r>
        </a:p>
      </dgm:t>
    </dgm:pt>
    <dgm:pt modelId="{02F3412A-4C8F-4320-B1E1-15BBA9A9F954}" type="parTrans" cxnId="{C2E3076D-0819-4B54-B660-78D47D6C8008}">
      <dgm:prSet/>
      <dgm:spPr/>
      <dgm:t>
        <a:bodyPr/>
        <a:lstStyle/>
        <a:p>
          <a:endParaRPr lang="en-US"/>
        </a:p>
      </dgm:t>
    </dgm:pt>
    <dgm:pt modelId="{6C7B0843-92E2-4A0A-B212-6CFC87F9CF37}" type="sibTrans" cxnId="{C2E3076D-0819-4B54-B660-78D47D6C8008}">
      <dgm:prSet/>
      <dgm:spPr/>
      <dgm:t>
        <a:bodyPr/>
        <a:lstStyle/>
        <a:p>
          <a:endParaRPr lang="en-US"/>
        </a:p>
      </dgm:t>
    </dgm:pt>
    <dgm:pt modelId="{E773C9A9-4A74-4994-B0A0-2E9A18E3A7D8}">
      <dgm:prSet/>
      <dgm:spPr/>
      <dgm:t>
        <a:bodyPr/>
        <a:lstStyle/>
        <a:p>
          <a:r>
            <a:rPr lang="en-US"/>
            <a:t>CLASS SIZES OF NO MORE THAN 20 STUDENTS PER CLASSROOM; </a:t>
          </a:r>
        </a:p>
      </dgm:t>
    </dgm:pt>
    <dgm:pt modelId="{8CC8E7B9-9529-42C2-96F5-B2EE4FADFEC6}" type="parTrans" cxnId="{22F5F111-AA09-4FBB-BB55-31F3A6FE6B49}">
      <dgm:prSet/>
      <dgm:spPr/>
      <dgm:t>
        <a:bodyPr/>
        <a:lstStyle/>
        <a:p>
          <a:endParaRPr lang="en-US"/>
        </a:p>
      </dgm:t>
    </dgm:pt>
    <dgm:pt modelId="{B6F9797E-1B06-41F4-944C-ED0CDF77B832}" type="sibTrans" cxnId="{22F5F111-AA09-4FBB-BB55-31F3A6FE6B49}">
      <dgm:prSet/>
      <dgm:spPr/>
      <dgm:t>
        <a:bodyPr/>
        <a:lstStyle/>
        <a:p>
          <a:endParaRPr lang="en-US"/>
        </a:p>
      </dgm:t>
    </dgm:pt>
    <dgm:pt modelId="{60E0D7D4-B535-4018-B9A9-2FD82BFB0303}">
      <dgm:prSet/>
      <dgm:spPr/>
      <dgm:t>
        <a:bodyPr/>
        <a:lstStyle/>
        <a:p>
          <a:r>
            <a:rPr lang="en-US"/>
            <a:t>BE A FULL–DAY PREKINDERGARTEN PROGRAM; </a:t>
          </a:r>
        </a:p>
      </dgm:t>
    </dgm:pt>
    <dgm:pt modelId="{B7DF64A2-D5C2-4327-955D-0933B66EB10E}" type="parTrans" cxnId="{3231257A-3CED-4528-9564-E58154D33958}">
      <dgm:prSet/>
      <dgm:spPr/>
      <dgm:t>
        <a:bodyPr/>
        <a:lstStyle/>
        <a:p>
          <a:endParaRPr lang="en-US"/>
        </a:p>
      </dgm:t>
    </dgm:pt>
    <dgm:pt modelId="{FC637CDB-B2F8-4A2E-9990-1296703EE8C3}" type="sibTrans" cxnId="{3231257A-3CED-4528-9564-E58154D33958}">
      <dgm:prSet/>
      <dgm:spPr/>
      <dgm:t>
        <a:bodyPr/>
        <a:lstStyle/>
        <a:p>
          <a:endParaRPr lang="en-US"/>
        </a:p>
      </dgm:t>
    </dgm:pt>
    <dgm:pt modelId="{EF9CFD7A-DE25-4E5F-8259-1ED2083F2FE0}">
      <dgm:prSet/>
      <dgm:spPr/>
      <dgm:t>
        <a:bodyPr/>
        <a:lstStyle/>
        <a:p>
          <a:r>
            <a:rPr lang="en-US"/>
            <a:t>FOR AT LEAST 1 YEAR BEFORE A STUDENT’S ENROLLMENT IN  KINDERGARTEN, LEARNING ENVIRONMENTS THAT ARE ALIGNED WITH STATE EARLY LEARNING AND DEVELOPMENT STANDARDS; </a:t>
          </a:r>
        </a:p>
      </dgm:t>
    </dgm:pt>
    <dgm:pt modelId="{85020A5A-8283-4BD7-88F3-6EED2AF8608F}" type="parTrans" cxnId="{DFBE6522-564F-4A72-92F3-5BA682725455}">
      <dgm:prSet/>
      <dgm:spPr/>
      <dgm:t>
        <a:bodyPr/>
        <a:lstStyle/>
        <a:p>
          <a:endParaRPr lang="en-US"/>
        </a:p>
      </dgm:t>
    </dgm:pt>
    <dgm:pt modelId="{4BFC651B-96B6-4AD6-93BE-638DD2DDC00D}" type="sibTrans" cxnId="{DFBE6522-564F-4A72-92F3-5BA682725455}">
      <dgm:prSet/>
      <dgm:spPr/>
      <dgm:t>
        <a:bodyPr/>
        <a:lstStyle/>
        <a:p>
          <a:endParaRPr lang="en-US"/>
        </a:p>
      </dgm:t>
    </dgm:pt>
    <dgm:pt modelId="{8010AD04-E9DD-4C4F-B72D-1A7DEBECBBDA}" type="pres">
      <dgm:prSet presAssocID="{528C83A3-C4D6-46DA-B8B4-D33819001A30}" presName="diagram" presStyleCnt="0">
        <dgm:presLayoutVars>
          <dgm:dir/>
          <dgm:resizeHandles val="exact"/>
        </dgm:presLayoutVars>
      </dgm:prSet>
      <dgm:spPr/>
    </dgm:pt>
    <dgm:pt modelId="{FF792CFF-3629-4CFC-8613-F1F85804BB0B}" type="pres">
      <dgm:prSet presAssocID="{3A1D578F-33A1-409A-B3F4-FDFA76B22E99}" presName="node" presStyleLbl="node1" presStyleIdx="0" presStyleCnt="4">
        <dgm:presLayoutVars>
          <dgm:bulletEnabled val="1"/>
        </dgm:presLayoutVars>
      </dgm:prSet>
      <dgm:spPr/>
    </dgm:pt>
    <dgm:pt modelId="{F889207F-B0DF-4630-8924-69FFA7FB767F}" type="pres">
      <dgm:prSet presAssocID="{6C7B0843-92E2-4A0A-B212-6CFC87F9CF37}" presName="sibTrans" presStyleCnt="0"/>
      <dgm:spPr/>
    </dgm:pt>
    <dgm:pt modelId="{A366F8F2-2217-459E-BBE3-50C07CF0F332}" type="pres">
      <dgm:prSet presAssocID="{E773C9A9-4A74-4994-B0A0-2E9A18E3A7D8}" presName="node" presStyleLbl="node1" presStyleIdx="1" presStyleCnt="4">
        <dgm:presLayoutVars>
          <dgm:bulletEnabled val="1"/>
        </dgm:presLayoutVars>
      </dgm:prSet>
      <dgm:spPr/>
    </dgm:pt>
    <dgm:pt modelId="{EF8B1FF0-99AE-43CB-80B3-6F602E33BE78}" type="pres">
      <dgm:prSet presAssocID="{B6F9797E-1B06-41F4-944C-ED0CDF77B832}" presName="sibTrans" presStyleCnt="0"/>
      <dgm:spPr/>
    </dgm:pt>
    <dgm:pt modelId="{F294F823-F367-480C-AD2C-25BB21A56582}" type="pres">
      <dgm:prSet presAssocID="{60E0D7D4-B535-4018-B9A9-2FD82BFB0303}" presName="node" presStyleLbl="node1" presStyleIdx="2" presStyleCnt="4">
        <dgm:presLayoutVars>
          <dgm:bulletEnabled val="1"/>
        </dgm:presLayoutVars>
      </dgm:prSet>
      <dgm:spPr/>
    </dgm:pt>
    <dgm:pt modelId="{76745F21-5F63-40C9-BB93-A0BD151A1C1E}" type="pres">
      <dgm:prSet presAssocID="{FC637CDB-B2F8-4A2E-9990-1296703EE8C3}" presName="sibTrans" presStyleCnt="0"/>
      <dgm:spPr/>
    </dgm:pt>
    <dgm:pt modelId="{87AAF807-157C-4ED6-BB39-19B770AC8A62}" type="pres">
      <dgm:prSet presAssocID="{EF9CFD7A-DE25-4E5F-8259-1ED2083F2FE0}" presName="node" presStyleLbl="node1" presStyleIdx="3" presStyleCnt="4">
        <dgm:presLayoutVars>
          <dgm:bulletEnabled val="1"/>
        </dgm:presLayoutVars>
      </dgm:prSet>
      <dgm:spPr/>
    </dgm:pt>
  </dgm:ptLst>
  <dgm:cxnLst>
    <dgm:cxn modelId="{22F5F111-AA09-4FBB-BB55-31F3A6FE6B49}" srcId="{528C83A3-C4D6-46DA-B8B4-D33819001A30}" destId="{E773C9A9-4A74-4994-B0A0-2E9A18E3A7D8}" srcOrd="1" destOrd="0" parTransId="{8CC8E7B9-9529-42C2-96F5-B2EE4FADFEC6}" sibTransId="{B6F9797E-1B06-41F4-944C-ED0CDF77B832}"/>
    <dgm:cxn modelId="{DFBE6522-564F-4A72-92F3-5BA682725455}" srcId="{528C83A3-C4D6-46DA-B8B4-D33819001A30}" destId="{EF9CFD7A-DE25-4E5F-8259-1ED2083F2FE0}" srcOrd="3" destOrd="0" parTransId="{85020A5A-8283-4BD7-88F3-6EED2AF8608F}" sibTransId="{4BFC651B-96B6-4AD6-93BE-638DD2DDC00D}"/>
    <dgm:cxn modelId="{70FF092B-738B-40F9-90D4-536300A73B9D}" type="presOf" srcId="{E773C9A9-4A74-4994-B0A0-2E9A18E3A7D8}" destId="{A366F8F2-2217-459E-BBE3-50C07CF0F332}" srcOrd="0" destOrd="0" presId="urn:microsoft.com/office/officeart/2005/8/layout/default"/>
    <dgm:cxn modelId="{C2E3076D-0819-4B54-B660-78D47D6C8008}" srcId="{528C83A3-C4D6-46DA-B8B4-D33819001A30}" destId="{3A1D578F-33A1-409A-B3F4-FDFA76B22E99}" srcOrd="0" destOrd="0" parTransId="{02F3412A-4C8F-4320-B1E1-15BBA9A9F954}" sibTransId="{6C7B0843-92E2-4A0A-B212-6CFC87F9CF37}"/>
    <dgm:cxn modelId="{3231257A-3CED-4528-9564-E58154D33958}" srcId="{528C83A3-C4D6-46DA-B8B4-D33819001A30}" destId="{60E0D7D4-B535-4018-B9A9-2FD82BFB0303}" srcOrd="2" destOrd="0" parTransId="{B7DF64A2-D5C2-4327-955D-0933B66EB10E}" sibTransId="{FC637CDB-B2F8-4A2E-9990-1296703EE8C3}"/>
    <dgm:cxn modelId="{26C4CDA2-1580-4678-A5B2-626D24F816F8}" type="presOf" srcId="{528C83A3-C4D6-46DA-B8B4-D33819001A30}" destId="{8010AD04-E9DD-4C4F-B72D-1A7DEBECBBDA}" srcOrd="0" destOrd="0" presId="urn:microsoft.com/office/officeart/2005/8/layout/default"/>
    <dgm:cxn modelId="{39CFF1AA-04C0-4250-A57B-9B0E5AA202CE}" type="presOf" srcId="{60E0D7D4-B535-4018-B9A9-2FD82BFB0303}" destId="{F294F823-F367-480C-AD2C-25BB21A56582}" srcOrd="0" destOrd="0" presId="urn:microsoft.com/office/officeart/2005/8/layout/default"/>
    <dgm:cxn modelId="{C3C673E6-3146-4619-9D5E-544968E49058}" type="presOf" srcId="{EF9CFD7A-DE25-4E5F-8259-1ED2083F2FE0}" destId="{87AAF807-157C-4ED6-BB39-19B770AC8A62}" srcOrd="0" destOrd="0" presId="urn:microsoft.com/office/officeart/2005/8/layout/default"/>
    <dgm:cxn modelId="{0508AFED-6FFB-411D-879D-723559620C4D}" type="presOf" srcId="{3A1D578F-33A1-409A-B3F4-FDFA76B22E99}" destId="{FF792CFF-3629-4CFC-8613-F1F85804BB0B}" srcOrd="0" destOrd="0" presId="urn:microsoft.com/office/officeart/2005/8/layout/default"/>
    <dgm:cxn modelId="{9E82570B-4A36-4C29-A2F4-BEDA6D4355A3}" type="presParOf" srcId="{8010AD04-E9DD-4C4F-B72D-1A7DEBECBBDA}" destId="{FF792CFF-3629-4CFC-8613-F1F85804BB0B}" srcOrd="0" destOrd="0" presId="urn:microsoft.com/office/officeart/2005/8/layout/default"/>
    <dgm:cxn modelId="{8AD3488C-73DB-41EF-B293-49FBE2C97DBA}" type="presParOf" srcId="{8010AD04-E9DD-4C4F-B72D-1A7DEBECBBDA}" destId="{F889207F-B0DF-4630-8924-69FFA7FB767F}" srcOrd="1" destOrd="0" presId="urn:microsoft.com/office/officeart/2005/8/layout/default"/>
    <dgm:cxn modelId="{1F22ABB5-08C9-4D65-9795-DC2788FD0681}" type="presParOf" srcId="{8010AD04-E9DD-4C4F-B72D-1A7DEBECBBDA}" destId="{A366F8F2-2217-459E-BBE3-50C07CF0F332}" srcOrd="2" destOrd="0" presId="urn:microsoft.com/office/officeart/2005/8/layout/default"/>
    <dgm:cxn modelId="{C1537AC2-2FFC-4CC4-A899-6D94BF1EDCF9}" type="presParOf" srcId="{8010AD04-E9DD-4C4F-B72D-1A7DEBECBBDA}" destId="{EF8B1FF0-99AE-43CB-80B3-6F602E33BE78}" srcOrd="3" destOrd="0" presId="urn:microsoft.com/office/officeart/2005/8/layout/default"/>
    <dgm:cxn modelId="{88EDA589-DA67-44AD-913A-F41DB1BD1125}" type="presParOf" srcId="{8010AD04-E9DD-4C4F-B72D-1A7DEBECBBDA}" destId="{F294F823-F367-480C-AD2C-25BB21A56582}" srcOrd="4" destOrd="0" presId="urn:microsoft.com/office/officeart/2005/8/layout/default"/>
    <dgm:cxn modelId="{5180B4D2-8BF1-490A-8B36-9E1BFA51CD30}" type="presParOf" srcId="{8010AD04-E9DD-4C4F-B72D-1A7DEBECBBDA}" destId="{76745F21-5F63-40C9-BB93-A0BD151A1C1E}" srcOrd="5" destOrd="0" presId="urn:microsoft.com/office/officeart/2005/8/layout/default"/>
    <dgm:cxn modelId="{8D8F7F07-A190-4D57-B3BB-488EB6B6F600}" type="presParOf" srcId="{8010AD04-E9DD-4C4F-B72D-1A7DEBECBBDA}" destId="{87AAF807-157C-4ED6-BB39-19B770AC8A6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FB0901E-AE8E-4528-A2EB-7BC99314EF3B}" type="doc">
      <dgm:prSet loTypeId="urn:microsoft.com/office/officeart/2016/7/layout/BasicProcessNew" loCatId="process" qsTypeId="urn:microsoft.com/office/officeart/2005/8/quickstyle/simple1" qsCatId="simple" csTypeId="urn:microsoft.com/office/officeart/2005/8/colors/colorful5" csCatId="colorful"/>
      <dgm:spPr/>
      <dgm:t>
        <a:bodyPr/>
        <a:lstStyle/>
        <a:p>
          <a:endParaRPr lang="en-US"/>
        </a:p>
      </dgm:t>
    </dgm:pt>
    <dgm:pt modelId="{5B994163-C08E-4410-B68A-DD89630B6A7C}">
      <dgm:prSet/>
      <dgm:spPr/>
      <dgm:t>
        <a:bodyPr/>
        <a:lstStyle/>
        <a:p>
          <a:r>
            <a:rPr lang="en-US"/>
            <a:t>DEVELOPMENTALLY APPROPRIATE AND CULTURALLY AND LINGUISTICALLY RESPONSIVE; </a:t>
          </a:r>
        </a:p>
      </dgm:t>
    </dgm:pt>
    <dgm:pt modelId="{2D79D0CF-6C4C-459D-B5F9-43A1332395FF}" type="parTrans" cxnId="{3BD3E2A1-5C46-4CB8-B3F3-D03544BE34AC}">
      <dgm:prSet/>
      <dgm:spPr/>
      <dgm:t>
        <a:bodyPr/>
        <a:lstStyle/>
        <a:p>
          <a:endParaRPr lang="en-US"/>
        </a:p>
      </dgm:t>
    </dgm:pt>
    <dgm:pt modelId="{4D94DC1F-A6DE-4A3E-AEA0-29B897E690E5}" type="sibTrans" cxnId="{3BD3E2A1-5C46-4CB8-B3F3-D03544BE34AC}">
      <dgm:prSet/>
      <dgm:spPr/>
      <dgm:t>
        <a:bodyPr/>
        <a:lstStyle/>
        <a:p>
          <a:endParaRPr lang="en-US"/>
        </a:p>
      </dgm:t>
    </dgm:pt>
    <dgm:pt modelId="{9E769CEF-A7DA-4C2C-9F4F-2E39A3A47B90}">
      <dgm:prSet/>
      <dgm:spPr/>
      <dgm:t>
        <a:bodyPr/>
        <a:lstStyle/>
        <a:p>
          <a:r>
            <a:rPr lang="en-US"/>
            <a:t>INDIVIDUALIZED ACCOMMODATIONS AND SUPPORTS FOR ALL STUDENTS</a:t>
          </a:r>
        </a:p>
      </dgm:t>
    </dgm:pt>
    <dgm:pt modelId="{323A1667-D596-4854-85C8-AF36460BE568}" type="parTrans" cxnId="{49B09578-4DC8-42B9-9F18-635DA2DBF392}">
      <dgm:prSet/>
      <dgm:spPr/>
      <dgm:t>
        <a:bodyPr/>
        <a:lstStyle/>
        <a:p>
          <a:endParaRPr lang="en-US"/>
        </a:p>
      </dgm:t>
    </dgm:pt>
    <dgm:pt modelId="{64559A57-6562-4AFE-AE4F-7A94E7D49157}" type="sibTrans" cxnId="{49B09578-4DC8-42B9-9F18-635DA2DBF392}">
      <dgm:prSet/>
      <dgm:spPr/>
      <dgm:t>
        <a:bodyPr/>
        <a:lstStyle/>
        <a:p>
          <a:endParaRPr lang="en-US"/>
        </a:p>
      </dgm:t>
    </dgm:pt>
    <dgm:pt modelId="{84E39D67-30F0-4EB3-8C0A-65112F6081C0}" type="pres">
      <dgm:prSet presAssocID="{9FB0901E-AE8E-4528-A2EB-7BC99314EF3B}" presName="Name0" presStyleCnt="0">
        <dgm:presLayoutVars>
          <dgm:dir/>
          <dgm:resizeHandles val="exact"/>
        </dgm:presLayoutVars>
      </dgm:prSet>
      <dgm:spPr/>
    </dgm:pt>
    <dgm:pt modelId="{2207AB55-DC63-4E8A-B0CD-66C77448A1F6}" type="pres">
      <dgm:prSet presAssocID="{5B994163-C08E-4410-B68A-DD89630B6A7C}" presName="node" presStyleLbl="node1" presStyleIdx="0" presStyleCnt="3">
        <dgm:presLayoutVars>
          <dgm:bulletEnabled val="1"/>
        </dgm:presLayoutVars>
      </dgm:prSet>
      <dgm:spPr/>
    </dgm:pt>
    <dgm:pt modelId="{78DFD5CD-08FC-4684-BD97-95F4862DA15E}" type="pres">
      <dgm:prSet presAssocID="{4D94DC1F-A6DE-4A3E-AEA0-29B897E690E5}" presName="sibTransSpacerBeforeConnector" presStyleCnt="0"/>
      <dgm:spPr/>
    </dgm:pt>
    <dgm:pt modelId="{5BC960A6-8426-46AE-8C50-0299D55F01A1}" type="pres">
      <dgm:prSet presAssocID="{4D94DC1F-A6DE-4A3E-AEA0-29B897E690E5}" presName="sibTrans" presStyleLbl="node1" presStyleIdx="1" presStyleCnt="3"/>
      <dgm:spPr/>
    </dgm:pt>
    <dgm:pt modelId="{CF8285D1-FD93-4C88-A951-06532B3C71BF}" type="pres">
      <dgm:prSet presAssocID="{4D94DC1F-A6DE-4A3E-AEA0-29B897E690E5}" presName="sibTransSpacerAfterConnector" presStyleCnt="0"/>
      <dgm:spPr/>
    </dgm:pt>
    <dgm:pt modelId="{D004D4EA-0DAE-4313-8E6A-C6D3140CC7E1}" type="pres">
      <dgm:prSet presAssocID="{9E769CEF-A7DA-4C2C-9F4F-2E39A3A47B90}" presName="node" presStyleLbl="node1" presStyleIdx="2" presStyleCnt="3">
        <dgm:presLayoutVars>
          <dgm:bulletEnabled val="1"/>
        </dgm:presLayoutVars>
      </dgm:prSet>
      <dgm:spPr/>
    </dgm:pt>
  </dgm:ptLst>
  <dgm:cxnLst>
    <dgm:cxn modelId="{CD651170-A56C-40F4-B05E-AA941C441665}" type="presOf" srcId="{9E769CEF-A7DA-4C2C-9F4F-2E39A3A47B90}" destId="{D004D4EA-0DAE-4313-8E6A-C6D3140CC7E1}" srcOrd="0" destOrd="0" presId="urn:microsoft.com/office/officeart/2016/7/layout/BasicProcessNew"/>
    <dgm:cxn modelId="{49B09578-4DC8-42B9-9F18-635DA2DBF392}" srcId="{9FB0901E-AE8E-4528-A2EB-7BC99314EF3B}" destId="{9E769CEF-A7DA-4C2C-9F4F-2E39A3A47B90}" srcOrd="1" destOrd="0" parTransId="{323A1667-D596-4854-85C8-AF36460BE568}" sibTransId="{64559A57-6562-4AFE-AE4F-7A94E7D49157}"/>
    <dgm:cxn modelId="{F6A78087-8C05-43B4-85D6-F384ADF212AC}" type="presOf" srcId="{5B994163-C08E-4410-B68A-DD89630B6A7C}" destId="{2207AB55-DC63-4E8A-B0CD-66C77448A1F6}" srcOrd="0" destOrd="0" presId="urn:microsoft.com/office/officeart/2016/7/layout/BasicProcessNew"/>
    <dgm:cxn modelId="{3BD3E2A1-5C46-4CB8-B3F3-D03544BE34AC}" srcId="{9FB0901E-AE8E-4528-A2EB-7BC99314EF3B}" destId="{5B994163-C08E-4410-B68A-DD89630B6A7C}" srcOrd="0" destOrd="0" parTransId="{2D79D0CF-6C4C-459D-B5F9-43A1332395FF}" sibTransId="{4D94DC1F-A6DE-4A3E-AEA0-29B897E690E5}"/>
    <dgm:cxn modelId="{9A3D69AF-01C1-4825-9BC6-B5A8E436D8EB}" type="presOf" srcId="{4D94DC1F-A6DE-4A3E-AEA0-29B897E690E5}" destId="{5BC960A6-8426-46AE-8C50-0299D55F01A1}" srcOrd="0" destOrd="0" presId="urn:microsoft.com/office/officeart/2016/7/layout/BasicProcessNew"/>
    <dgm:cxn modelId="{2878FDCE-9479-4B0B-B796-77D8948FBFAD}" type="presOf" srcId="{9FB0901E-AE8E-4528-A2EB-7BC99314EF3B}" destId="{84E39D67-30F0-4EB3-8C0A-65112F6081C0}" srcOrd="0" destOrd="0" presId="urn:microsoft.com/office/officeart/2016/7/layout/BasicProcessNew"/>
    <dgm:cxn modelId="{7615F9D8-A8C3-4FF0-966C-FB49D18BEF7C}" type="presParOf" srcId="{84E39D67-30F0-4EB3-8C0A-65112F6081C0}" destId="{2207AB55-DC63-4E8A-B0CD-66C77448A1F6}" srcOrd="0" destOrd="0" presId="urn:microsoft.com/office/officeart/2016/7/layout/BasicProcessNew"/>
    <dgm:cxn modelId="{3AD62D95-8ABD-45DA-BFF4-291719261ACE}" type="presParOf" srcId="{84E39D67-30F0-4EB3-8C0A-65112F6081C0}" destId="{78DFD5CD-08FC-4684-BD97-95F4862DA15E}" srcOrd="1" destOrd="0" presId="urn:microsoft.com/office/officeart/2016/7/layout/BasicProcessNew"/>
    <dgm:cxn modelId="{28DF36A5-0D82-4B0F-BDCB-BA191E29796D}" type="presParOf" srcId="{84E39D67-30F0-4EB3-8C0A-65112F6081C0}" destId="{5BC960A6-8426-46AE-8C50-0299D55F01A1}" srcOrd="2" destOrd="0" presId="urn:microsoft.com/office/officeart/2016/7/layout/BasicProcessNew"/>
    <dgm:cxn modelId="{3E823567-7D19-4054-9C8E-3D41DC1B5F85}" type="presParOf" srcId="{84E39D67-30F0-4EB3-8C0A-65112F6081C0}" destId="{CF8285D1-FD93-4C88-A951-06532B3C71BF}" srcOrd="3" destOrd="0" presId="urn:microsoft.com/office/officeart/2016/7/layout/BasicProcessNew"/>
    <dgm:cxn modelId="{A692FC5D-5E19-4A31-8F4F-7C9D34784985}" type="presParOf" srcId="{84E39D67-30F0-4EB3-8C0A-65112F6081C0}" destId="{D004D4EA-0DAE-4313-8E6A-C6D3140CC7E1}" srcOrd="4"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CDA847C-FCC0-4062-AC0A-E6A574340E1E}"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4EF3D1E8-F47A-41E7-8876-70BCF8E5CBA5}">
      <dgm:prSet/>
      <dgm:spPr/>
      <dgm:t>
        <a:bodyPr/>
        <a:lstStyle/>
        <a:p>
          <a:r>
            <a:rPr lang="en-US" b="0" i="0" dirty="0"/>
            <a:t>Entering the 2020 Legislative Session, all eyes were on the Kirwan Commission recommendations and the shape the legislation would take to implement the Blueprint.</a:t>
          </a:r>
          <a:endParaRPr lang="en-US" dirty="0"/>
        </a:p>
      </dgm:t>
    </dgm:pt>
    <dgm:pt modelId="{95FC385E-C0A6-4253-A26F-F77EE5E780FC}" type="parTrans" cxnId="{1BD55AFC-F027-45B5-96FE-A4CE0C3727B4}">
      <dgm:prSet/>
      <dgm:spPr/>
      <dgm:t>
        <a:bodyPr/>
        <a:lstStyle/>
        <a:p>
          <a:endParaRPr lang="en-US"/>
        </a:p>
      </dgm:t>
    </dgm:pt>
    <dgm:pt modelId="{7CEC2FA0-D506-4833-862F-F03BC20617D0}" type="sibTrans" cxnId="{1BD55AFC-F027-45B5-96FE-A4CE0C3727B4}">
      <dgm:prSet/>
      <dgm:spPr/>
      <dgm:t>
        <a:bodyPr/>
        <a:lstStyle/>
        <a:p>
          <a:endParaRPr lang="en-US"/>
        </a:p>
      </dgm:t>
    </dgm:pt>
    <dgm:pt modelId="{B21B3327-4299-4B3C-A1A2-02DF100576F9}">
      <dgm:prSet/>
      <dgm:spPr/>
      <dgm:t>
        <a:bodyPr/>
        <a:lstStyle/>
        <a:p>
          <a:r>
            <a:rPr lang="en-US" b="0" i="0" dirty="0"/>
            <a:t>As introduced in House Bill 1300 and Senate Bill 1000, the legislation closely followed the recommendations. Early in Session, MSCCA became a leading partner with groups like the Catholic Conference and the Children’s Guild to broaden our advocacy base. As introduced, the Kirwan recommendations would have dramatically impacted center-based childcare providers. </a:t>
          </a:r>
          <a:endParaRPr lang="en-US" dirty="0"/>
        </a:p>
      </dgm:t>
    </dgm:pt>
    <dgm:pt modelId="{F373760D-1A88-4975-A3C8-C01CB0F0ABB9}" type="parTrans" cxnId="{D9A5A900-242B-4CDA-ADE2-AE3371E7B942}">
      <dgm:prSet/>
      <dgm:spPr/>
      <dgm:t>
        <a:bodyPr/>
        <a:lstStyle/>
        <a:p>
          <a:endParaRPr lang="en-US"/>
        </a:p>
      </dgm:t>
    </dgm:pt>
    <dgm:pt modelId="{02B17B4B-3AA5-4809-A761-2204FAE93416}" type="sibTrans" cxnId="{D9A5A900-242B-4CDA-ADE2-AE3371E7B942}">
      <dgm:prSet/>
      <dgm:spPr/>
      <dgm:t>
        <a:bodyPr/>
        <a:lstStyle/>
        <a:p>
          <a:endParaRPr lang="en-US"/>
        </a:p>
      </dgm:t>
    </dgm:pt>
    <dgm:pt modelId="{9FB8AE66-CF04-49F9-B8F2-FD19752E2C00}">
      <dgm:prSet/>
      <dgm:spPr/>
      <dgm:t>
        <a:bodyPr/>
        <a:lstStyle/>
        <a:p>
          <a:r>
            <a:rPr lang="en-US" b="0" i="0" dirty="0"/>
            <a:t>Collectively, we decided on a strategy that emphasized working with Senate champions to secure amendments that addressed our concerns. Senator Jim Rosapepe of Anne Arundel and Prince George’s Counties and vice-chair of the Budget and Taxation Committee was an early champion and worked with us to narrow our strategic amendments. As Session progressed, Senator Cheryl Kagan of Montgomery County and vice-chair of the Education, Health, and Environmental Affairs Committee took on a leading role in representing the interests of center-based childcare providers as the legislation was negotiated. </a:t>
          </a:r>
          <a:endParaRPr lang="en-US" dirty="0"/>
        </a:p>
      </dgm:t>
    </dgm:pt>
    <dgm:pt modelId="{178C14FD-A609-4815-8F80-DCA77B28CEE2}" type="parTrans" cxnId="{3EF73C00-C503-4B9A-89E6-E313E4D4525B}">
      <dgm:prSet/>
      <dgm:spPr/>
      <dgm:t>
        <a:bodyPr/>
        <a:lstStyle/>
        <a:p>
          <a:endParaRPr lang="en-US"/>
        </a:p>
      </dgm:t>
    </dgm:pt>
    <dgm:pt modelId="{F452B66D-EBFA-48E6-8A3A-90203DD93765}" type="sibTrans" cxnId="{3EF73C00-C503-4B9A-89E6-E313E4D4525B}">
      <dgm:prSet/>
      <dgm:spPr/>
      <dgm:t>
        <a:bodyPr/>
        <a:lstStyle/>
        <a:p>
          <a:endParaRPr lang="en-US"/>
        </a:p>
      </dgm:t>
    </dgm:pt>
    <dgm:pt modelId="{07DEFA59-B1B2-437B-B56E-779F155A9EAB}">
      <dgm:prSet/>
      <dgm:spPr/>
      <dgm:t>
        <a:bodyPr/>
        <a:lstStyle/>
        <a:p>
          <a:r>
            <a:rPr lang="en-US" b="0" i="0" dirty="0"/>
            <a:t>When the Legislature adjourned Sine Die early, we had successfully preserved EXCELs Level 3 programs to participate and added key amendments that secured the ability of childcare providers to continue serving children. </a:t>
          </a:r>
          <a:endParaRPr lang="en-US" dirty="0"/>
        </a:p>
      </dgm:t>
    </dgm:pt>
    <dgm:pt modelId="{F2E3AE35-8702-4E40-9314-F5FDB3B0BB76}" type="parTrans" cxnId="{E86702D5-91E6-4379-B145-8995EB1F38CE}">
      <dgm:prSet/>
      <dgm:spPr/>
      <dgm:t>
        <a:bodyPr/>
        <a:lstStyle/>
        <a:p>
          <a:endParaRPr lang="en-US"/>
        </a:p>
      </dgm:t>
    </dgm:pt>
    <dgm:pt modelId="{8663FFC1-A7AF-4FE7-9884-ECCD3DB3910B}" type="sibTrans" cxnId="{E86702D5-91E6-4379-B145-8995EB1F38CE}">
      <dgm:prSet/>
      <dgm:spPr/>
      <dgm:t>
        <a:bodyPr/>
        <a:lstStyle/>
        <a:p>
          <a:endParaRPr lang="en-US"/>
        </a:p>
      </dgm:t>
    </dgm:pt>
    <dgm:pt modelId="{11A15E77-C6C3-46E2-AE5D-3CC8D4EC3FC4}" type="pres">
      <dgm:prSet presAssocID="{9CDA847C-FCC0-4062-AC0A-E6A574340E1E}" presName="linear" presStyleCnt="0">
        <dgm:presLayoutVars>
          <dgm:animLvl val="lvl"/>
          <dgm:resizeHandles val="exact"/>
        </dgm:presLayoutVars>
      </dgm:prSet>
      <dgm:spPr/>
    </dgm:pt>
    <dgm:pt modelId="{B0B3740A-CE8E-4B6C-9AA7-0AB29D6F0193}" type="pres">
      <dgm:prSet presAssocID="{4EF3D1E8-F47A-41E7-8876-70BCF8E5CBA5}" presName="parentText" presStyleLbl="node1" presStyleIdx="0" presStyleCnt="4">
        <dgm:presLayoutVars>
          <dgm:chMax val="0"/>
          <dgm:bulletEnabled val="1"/>
        </dgm:presLayoutVars>
      </dgm:prSet>
      <dgm:spPr/>
    </dgm:pt>
    <dgm:pt modelId="{48B1963D-9084-42EB-87E4-F8E7E8197D0B}" type="pres">
      <dgm:prSet presAssocID="{7CEC2FA0-D506-4833-862F-F03BC20617D0}" presName="spacer" presStyleCnt="0"/>
      <dgm:spPr/>
    </dgm:pt>
    <dgm:pt modelId="{84919222-0359-415B-95F6-5D467E223EEC}" type="pres">
      <dgm:prSet presAssocID="{B21B3327-4299-4B3C-A1A2-02DF100576F9}" presName="parentText" presStyleLbl="node1" presStyleIdx="1" presStyleCnt="4">
        <dgm:presLayoutVars>
          <dgm:chMax val="0"/>
          <dgm:bulletEnabled val="1"/>
        </dgm:presLayoutVars>
      </dgm:prSet>
      <dgm:spPr/>
    </dgm:pt>
    <dgm:pt modelId="{F4498B82-BF13-4412-8C12-F4F1E8709C0A}" type="pres">
      <dgm:prSet presAssocID="{02B17B4B-3AA5-4809-A761-2204FAE93416}" presName="spacer" presStyleCnt="0"/>
      <dgm:spPr/>
    </dgm:pt>
    <dgm:pt modelId="{3C7C4F0C-30DF-477C-8173-A42158537A0D}" type="pres">
      <dgm:prSet presAssocID="{9FB8AE66-CF04-49F9-B8F2-FD19752E2C00}" presName="parentText" presStyleLbl="node1" presStyleIdx="2" presStyleCnt="4">
        <dgm:presLayoutVars>
          <dgm:chMax val="0"/>
          <dgm:bulletEnabled val="1"/>
        </dgm:presLayoutVars>
      </dgm:prSet>
      <dgm:spPr/>
    </dgm:pt>
    <dgm:pt modelId="{3FF54B1A-3DF1-42DA-A90E-E7EF1E0285FD}" type="pres">
      <dgm:prSet presAssocID="{F452B66D-EBFA-48E6-8A3A-90203DD93765}" presName="spacer" presStyleCnt="0"/>
      <dgm:spPr/>
    </dgm:pt>
    <dgm:pt modelId="{66297D9B-9378-47E1-A620-6733E229ACC6}" type="pres">
      <dgm:prSet presAssocID="{07DEFA59-B1B2-437B-B56E-779F155A9EAB}" presName="parentText" presStyleLbl="node1" presStyleIdx="3" presStyleCnt="4">
        <dgm:presLayoutVars>
          <dgm:chMax val="0"/>
          <dgm:bulletEnabled val="1"/>
        </dgm:presLayoutVars>
      </dgm:prSet>
      <dgm:spPr/>
    </dgm:pt>
  </dgm:ptLst>
  <dgm:cxnLst>
    <dgm:cxn modelId="{3EF73C00-C503-4B9A-89E6-E313E4D4525B}" srcId="{9CDA847C-FCC0-4062-AC0A-E6A574340E1E}" destId="{9FB8AE66-CF04-49F9-B8F2-FD19752E2C00}" srcOrd="2" destOrd="0" parTransId="{178C14FD-A609-4815-8F80-DCA77B28CEE2}" sibTransId="{F452B66D-EBFA-48E6-8A3A-90203DD93765}"/>
    <dgm:cxn modelId="{D9A5A900-242B-4CDA-ADE2-AE3371E7B942}" srcId="{9CDA847C-FCC0-4062-AC0A-E6A574340E1E}" destId="{B21B3327-4299-4B3C-A1A2-02DF100576F9}" srcOrd="1" destOrd="0" parTransId="{F373760D-1A88-4975-A3C8-C01CB0F0ABB9}" sibTransId="{02B17B4B-3AA5-4809-A761-2204FAE93416}"/>
    <dgm:cxn modelId="{B151945D-97FB-46EC-AD7F-AAB9FBEDCEA5}" type="presOf" srcId="{B21B3327-4299-4B3C-A1A2-02DF100576F9}" destId="{84919222-0359-415B-95F6-5D467E223EEC}" srcOrd="0" destOrd="0" presId="urn:microsoft.com/office/officeart/2005/8/layout/vList2"/>
    <dgm:cxn modelId="{4025B367-EF56-42D1-8ECE-1C35A7FFB05B}" type="presOf" srcId="{9FB8AE66-CF04-49F9-B8F2-FD19752E2C00}" destId="{3C7C4F0C-30DF-477C-8173-A42158537A0D}" srcOrd="0" destOrd="0" presId="urn:microsoft.com/office/officeart/2005/8/layout/vList2"/>
    <dgm:cxn modelId="{8B838150-379B-4C09-BA23-1B2B3FF1EE43}" type="presOf" srcId="{9CDA847C-FCC0-4062-AC0A-E6A574340E1E}" destId="{11A15E77-C6C3-46E2-AE5D-3CC8D4EC3FC4}" srcOrd="0" destOrd="0" presId="urn:microsoft.com/office/officeart/2005/8/layout/vList2"/>
    <dgm:cxn modelId="{EC1908A1-FBA3-467D-865C-FB600E2FA684}" type="presOf" srcId="{07DEFA59-B1B2-437B-B56E-779F155A9EAB}" destId="{66297D9B-9378-47E1-A620-6733E229ACC6}" srcOrd="0" destOrd="0" presId="urn:microsoft.com/office/officeart/2005/8/layout/vList2"/>
    <dgm:cxn modelId="{E86702D5-91E6-4379-B145-8995EB1F38CE}" srcId="{9CDA847C-FCC0-4062-AC0A-E6A574340E1E}" destId="{07DEFA59-B1B2-437B-B56E-779F155A9EAB}" srcOrd="3" destOrd="0" parTransId="{F2E3AE35-8702-4E40-9314-F5FDB3B0BB76}" sibTransId="{8663FFC1-A7AF-4FE7-9884-ECCD3DB3910B}"/>
    <dgm:cxn modelId="{852ACFF5-66CC-4005-A6D9-0D2121B085C7}" type="presOf" srcId="{4EF3D1E8-F47A-41E7-8876-70BCF8E5CBA5}" destId="{B0B3740A-CE8E-4B6C-9AA7-0AB29D6F0193}" srcOrd="0" destOrd="0" presId="urn:microsoft.com/office/officeart/2005/8/layout/vList2"/>
    <dgm:cxn modelId="{1BD55AFC-F027-45B5-96FE-A4CE0C3727B4}" srcId="{9CDA847C-FCC0-4062-AC0A-E6A574340E1E}" destId="{4EF3D1E8-F47A-41E7-8876-70BCF8E5CBA5}" srcOrd="0" destOrd="0" parTransId="{95FC385E-C0A6-4253-A26F-F77EE5E780FC}" sibTransId="{7CEC2FA0-D506-4833-862F-F03BC20617D0}"/>
    <dgm:cxn modelId="{F0AAB5EF-62B9-43E1-B194-14839EE72699}" type="presParOf" srcId="{11A15E77-C6C3-46E2-AE5D-3CC8D4EC3FC4}" destId="{B0B3740A-CE8E-4B6C-9AA7-0AB29D6F0193}" srcOrd="0" destOrd="0" presId="urn:microsoft.com/office/officeart/2005/8/layout/vList2"/>
    <dgm:cxn modelId="{08BEED5A-B37E-4148-93C9-7E0F4FE8CA60}" type="presParOf" srcId="{11A15E77-C6C3-46E2-AE5D-3CC8D4EC3FC4}" destId="{48B1963D-9084-42EB-87E4-F8E7E8197D0B}" srcOrd="1" destOrd="0" presId="urn:microsoft.com/office/officeart/2005/8/layout/vList2"/>
    <dgm:cxn modelId="{ED2140E7-C482-42B8-B665-53CF2B3238D3}" type="presParOf" srcId="{11A15E77-C6C3-46E2-AE5D-3CC8D4EC3FC4}" destId="{84919222-0359-415B-95F6-5D467E223EEC}" srcOrd="2" destOrd="0" presId="urn:microsoft.com/office/officeart/2005/8/layout/vList2"/>
    <dgm:cxn modelId="{ED168FA1-12D1-4C6E-AFBB-AA0ECE77978E}" type="presParOf" srcId="{11A15E77-C6C3-46E2-AE5D-3CC8D4EC3FC4}" destId="{F4498B82-BF13-4412-8C12-F4F1E8709C0A}" srcOrd="3" destOrd="0" presId="urn:microsoft.com/office/officeart/2005/8/layout/vList2"/>
    <dgm:cxn modelId="{F74CB8F8-78FC-4069-B4C6-A69E6F5E0F30}" type="presParOf" srcId="{11A15E77-C6C3-46E2-AE5D-3CC8D4EC3FC4}" destId="{3C7C4F0C-30DF-477C-8173-A42158537A0D}" srcOrd="4" destOrd="0" presId="urn:microsoft.com/office/officeart/2005/8/layout/vList2"/>
    <dgm:cxn modelId="{C8AC6797-13A1-4DCE-BCE2-F1A2DC5D5C80}" type="presParOf" srcId="{11A15E77-C6C3-46E2-AE5D-3CC8D4EC3FC4}" destId="{3FF54B1A-3DF1-42DA-A90E-E7EF1E0285FD}" srcOrd="5" destOrd="0" presId="urn:microsoft.com/office/officeart/2005/8/layout/vList2"/>
    <dgm:cxn modelId="{9B2D0F69-E366-46A7-8090-2AC612F46840}" type="presParOf" srcId="{11A15E77-C6C3-46E2-AE5D-3CC8D4EC3FC4}" destId="{66297D9B-9378-47E1-A620-6733E229ACC6}"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0DD9C0C-02C8-4CA8-9F32-C20F0454F6A7}"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8230B97D-8A82-4CB3-90B9-12F41AD6C129}">
      <dgm:prSet/>
      <dgm:spPr/>
      <dgm:t>
        <a:bodyPr/>
        <a:lstStyle/>
        <a:p>
          <a:r>
            <a:rPr lang="en-US">
              <a:hlinkClick xmlns:r="http://schemas.openxmlformats.org/officeDocument/2006/relationships" r:id="rId1"/>
            </a:rPr>
            <a:t>Study of Adequacy of Funding for Education in the State Of Maryland (marylandpublicschools.org)</a:t>
          </a:r>
          <a:endParaRPr lang="en-US"/>
        </a:p>
      </dgm:t>
    </dgm:pt>
    <dgm:pt modelId="{54F1FF7A-F543-4EF8-80F9-564D3D6107BB}" type="parTrans" cxnId="{1B7B8A3A-04AF-4362-A297-0C68209FC4BF}">
      <dgm:prSet/>
      <dgm:spPr/>
      <dgm:t>
        <a:bodyPr/>
        <a:lstStyle/>
        <a:p>
          <a:endParaRPr lang="en-US"/>
        </a:p>
      </dgm:t>
    </dgm:pt>
    <dgm:pt modelId="{E26E8DD7-8CC5-4C11-9064-41CD49E0B9B7}" type="sibTrans" cxnId="{1B7B8A3A-04AF-4362-A297-0C68209FC4BF}">
      <dgm:prSet/>
      <dgm:spPr/>
      <dgm:t>
        <a:bodyPr/>
        <a:lstStyle/>
        <a:p>
          <a:endParaRPr lang="en-US"/>
        </a:p>
      </dgm:t>
    </dgm:pt>
    <dgm:pt modelId="{EAD8AB83-913F-4D7A-8464-1F549AF3668F}">
      <dgm:prSet/>
      <dgm:spPr/>
      <dgm:t>
        <a:bodyPr/>
        <a:lstStyle/>
        <a:p>
          <a:r>
            <a:rPr lang="en-US">
              <a:hlinkClick xmlns:r="http://schemas.openxmlformats.org/officeDocument/2006/relationships" r:id="rId2"/>
            </a:rPr>
            <a:t>9 Building Blocks for a World-Class Education System – NCEE</a:t>
          </a:r>
          <a:endParaRPr lang="en-US"/>
        </a:p>
      </dgm:t>
    </dgm:pt>
    <dgm:pt modelId="{483C2F78-7989-466A-9650-416E1981E0C3}" type="parTrans" cxnId="{4E4F3241-76CF-44C8-AD02-CC099A7437B1}">
      <dgm:prSet/>
      <dgm:spPr/>
      <dgm:t>
        <a:bodyPr/>
        <a:lstStyle/>
        <a:p>
          <a:endParaRPr lang="en-US"/>
        </a:p>
      </dgm:t>
    </dgm:pt>
    <dgm:pt modelId="{667CB74D-20E9-4D64-BFD1-8C496246FE24}" type="sibTrans" cxnId="{4E4F3241-76CF-44C8-AD02-CC099A7437B1}">
      <dgm:prSet/>
      <dgm:spPr/>
      <dgm:t>
        <a:bodyPr/>
        <a:lstStyle/>
        <a:p>
          <a:endParaRPr lang="en-US"/>
        </a:p>
      </dgm:t>
    </dgm:pt>
    <dgm:pt modelId="{B08E10DD-47F6-465A-A6E9-DA3E60742B8D}">
      <dgm:prSet/>
      <dgm:spPr/>
      <dgm:t>
        <a:bodyPr/>
        <a:lstStyle/>
        <a:p>
          <a:r>
            <a:rPr lang="en-US">
              <a:hlinkClick xmlns:r="http://schemas.openxmlformats.org/officeDocument/2006/relationships" r:id="rId3"/>
            </a:rPr>
            <a:t>Commission on Innovation and Excellence in Education, Interim Report, January 2019 (maryland.gov)</a:t>
          </a:r>
          <a:endParaRPr lang="en-US"/>
        </a:p>
      </dgm:t>
    </dgm:pt>
    <dgm:pt modelId="{83147DEC-23FF-41E1-8301-30F452F2049F}" type="parTrans" cxnId="{A20EA497-FA96-4F1E-9E90-325EB33D26FC}">
      <dgm:prSet/>
      <dgm:spPr/>
      <dgm:t>
        <a:bodyPr/>
        <a:lstStyle/>
        <a:p>
          <a:endParaRPr lang="en-US"/>
        </a:p>
      </dgm:t>
    </dgm:pt>
    <dgm:pt modelId="{D0E73573-0485-4975-A92F-6900D04A9A35}" type="sibTrans" cxnId="{A20EA497-FA96-4F1E-9E90-325EB33D26FC}">
      <dgm:prSet/>
      <dgm:spPr/>
      <dgm:t>
        <a:bodyPr/>
        <a:lstStyle/>
        <a:p>
          <a:endParaRPr lang="en-US"/>
        </a:p>
      </dgm:t>
    </dgm:pt>
    <dgm:pt modelId="{12A4BA29-95F9-41DE-A980-7E9A0A49071F}">
      <dgm:prSet/>
      <dgm:spPr/>
      <dgm:t>
        <a:bodyPr/>
        <a:lstStyle/>
        <a:p>
          <a:r>
            <a:rPr lang="en-US">
              <a:hlinkClick xmlns:r="http://schemas.openxmlformats.org/officeDocument/2006/relationships" r:id="rId4"/>
            </a:rPr>
            <a:t>Legislation - SB1030 (maryland.gov)</a:t>
          </a:r>
          <a:endParaRPr lang="en-US"/>
        </a:p>
      </dgm:t>
    </dgm:pt>
    <dgm:pt modelId="{7FE54634-E645-42B4-869C-210632EBE8CB}" type="parTrans" cxnId="{98E22BCC-7B93-46DB-A2C0-62D9EBAD3F28}">
      <dgm:prSet/>
      <dgm:spPr/>
      <dgm:t>
        <a:bodyPr/>
        <a:lstStyle/>
        <a:p>
          <a:endParaRPr lang="en-US"/>
        </a:p>
      </dgm:t>
    </dgm:pt>
    <dgm:pt modelId="{DD893C56-4471-4440-980C-BDC5DE2647C6}" type="sibTrans" cxnId="{98E22BCC-7B93-46DB-A2C0-62D9EBAD3F28}">
      <dgm:prSet/>
      <dgm:spPr/>
      <dgm:t>
        <a:bodyPr/>
        <a:lstStyle/>
        <a:p>
          <a:endParaRPr lang="en-US"/>
        </a:p>
      </dgm:t>
    </dgm:pt>
    <dgm:pt modelId="{0C13FC7A-0AD0-4C4A-8C85-138653E3F2BD}">
      <dgm:prSet/>
      <dgm:spPr/>
      <dgm:t>
        <a:bodyPr/>
        <a:lstStyle/>
        <a:p>
          <a:r>
            <a:rPr lang="en-US">
              <a:hlinkClick xmlns:r="http://schemas.openxmlformats.org/officeDocument/2006/relationships" r:id="rId5"/>
            </a:rPr>
            <a:t>prek_workgroup_final_report.pdf (marylandpublicschools.org)</a:t>
          </a:r>
          <a:endParaRPr lang="en-US"/>
        </a:p>
      </dgm:t>
    </dgm:pt>
    <dgm:pt modelId="{BD1CB8D5-D128-4F23-A003-841E7A222B44}" type="parTrans" cxnId="{8A8763C7-5B41-47E6-AA13-5B8B98148B27}">
      <dgm:prSet/>
      <dgm:spPr/>
      <dgm:t>
        <a:bodyPr/>
        <a:lstStyle/>
        <a:p>
          <a:endParaRPr lang="en-US"/>
        </a:p>
      </dgm:t>
    </dgm:pt>
    <dgm:pt modelId="{F9B9E302-598D-4CF3-AD52-9E684D075DC8}" type="sibTrans" cxnId="{8A8763C7-5B41-47E6-AA13-5B8B98148B27}">
      <dgm:prSet/>
      <dgm:spPr/>
      <dgm:t>
        <a:bodyPr/>
        <a:lstStyle/>
        <a:p>
          <a:endParaRPr lang="en-US"/>
        </a:p>
      </dgm:t>
    </dgm:pt>
    <dgm:pt modelId="{AE12BC04-6B21-4B3F-9703-581EA1B1CBDA}">
      <dgm:prSet/>
      <dgm:spPr/>
      <dgm:t>
        <a:bodyPr/>
        <a:lstStyle/>
        <a:p>
          <a:r>
            <a:rPr lang="en-US">
              <a:hlinkClick xmlns:r="http://schemas.openxmlformats.org/officeDocument/2006/relationships" r:id="rId6"/>
            </a:rPr>
            <a:t>Accreditation Support Fund | Division of Early Childhood (marylandpublicschools.org)</a:t>
          </a:r>
          <a:endParaRPr lang="en-US"/>
        </a:p>
      </dgm:t>
    </dgm:pt>
    <dgm:pt modelId="{887AADF6-8790-455E-9DA3-1B1D49F54B6B}" type="parTrans" cxnId="{EC9AAEA3-FD21-4219-9302-992BC9FF0F2D}">
      <dgm:prSet/>
      <dgm:spPr/>
      <dgm:t>
        <a:bodyPr/>
        <a:lstStyle/>
        <a:p>
          <a:endParaRPr lang="en-US"/>
        </a:p>
      </dgm:t>
    </dgm:pt>
    <dgm:pt modelId="{B0DEE899-E52C-4F90-B0B4-09D42476806F}" type="sibTrans" cxnId="{EC9AAEA3-FD21-4219-9302-992BC9FF0F2D}">
      <dgm:prSet/>
      <dgm:spPr/>
      <dgm:t>
        <a:bodyPr/>
        <a:lstStyle/>
        <a:p>
          <a:endParaRPr lang="en-US"/>
        </a:p>
      </dgm:t>
    </dgm:pt>
    <dgm:pt modelId="{53AE901C-9EB0-40AA-B30F-B15796F94972}">
      <dgm:prSet/>
      <dgm:spPr/>
      <dgm:t>
        <a:bodyPr/>
        <a:lstStyle/>
        <a:p>
          <a:r>
            <a:rPr lang="en-US">
              <a:hlinkClick xmlns:r="http://schemas.openxmlformats.org/officeDocument/2006/relationships" r:id="rId7"/>
            </a:rPr>
            <a:t>Child Care Quality Incentive Grant Program | Division of Early Childhood (marylandpublicschools.org)</a:t>
          </a:r>
          <a:endParaRPr lang="en-US"/>
        </a:p>
      </dgm:t>
    </dgm:pt>
    <dgm:pt modelId="{49D68432-C627-42EE-8B8E-530F3FC94DFA}" type="parTrans" cxnId="{EB6430BE-1113-415A-9105-F0DAB740A6C6}">
      <dgm:prSet/>
      <dgm:spPr/>
      <dgm:t>
        <a:bodyPr/>
        <a:lstStyle/>
        <a:p>
          <a:endParaRPr lang="en-US"/>
        </a:p>
      </dgm:t>
    </dgm:pt>
    <dgm:pt modelId="{28D82DEF-13FD-4C6B-B956-97BC9BD4FC4C}" type="sibTrans" cxnId="{EB6430BE-1113-415A-9105-F0DAB740A6C6}">
      <dgm:prSet/>
      <dgm:spPr/>
      <dgm:t>
        <a:bodyPr/>
        <a:lstStyle/>
        <a:p>
          <a:endParaRPr lang="en-US"/>
        </a:p>
      </dgm:t>
    </dgm:pt>
    <dgm:pt modelId="{CEB6CBB1-25FF-41BB-A282-B2A5AB5FD4A8}">
      <dgm:prSet/>
      <dgm:spPr/>
      <dgm:t>
        <a:bodyPr/>
        <a:lstStyle/>
        <a:p>
          <a:r>
            <a:rPr lang="en-US">
              <a:hlinkClick xmlns:r="http://schemas.openxmlformats.org/officeDocument/2006/relationships" r:id="rId8"/>
            </a:rPr>
            <a:t>Child Care Career and Professional Development Fund (CCCPDF) | Division of Early Childhood (marylandpublicschools.org)</a:t>
          </a:r>
          <a:endParaRPr lang="en-US"/>
        </a:p>
      </dgm:t>
    </dgm:pt>
    <dgm:pt modelId="{574F0E1B-E417-4D82-B95E-A7909413CAC5}" type="parTrans" cxnId="{8BC14DDD-A676-42D5-9D49-38C27E849C98}">
      <dgm:prSet/>
      <dgm:spPr/>
      <dgm:t>
        <a:bodyPr/>
        <a:lstStyle/>
        <a:p>
          <a:endParaRPr lang="en-US"/>
        </a:p>
      </dgm:t>
    </dgm:pt>
    <dgm:pt modelId="{EEEE1F60-5D47-498C-AAA1-6F72CFAF02E3}" type="sibTrans" cxnId="{8BC14DDD-A676-42D5-9D49-38C27E849C98}">
      <dgm:prSet/>
      <dgm:spPr/>
      <dgm:t>
        <a:bodyPr/>
        <a:lstStyle/>
        <a:p>
          <a:endParaRPr lang="en-US"/>
        </a:p>
      </dgm:t>
    </dgm:pt>
    <dgm:pt modelId="{3840FA1F-556A-40DB-B39C-022D9F1041FD}" type="pres">
      <dgm:prSet presAssocID="{50DD9C0C-02C8-4CA8-9F32-C20F0454F6A7}" presName="vert0" presStyleCnt="0">
        <dgm:presLayoutVars>
          <dgm:dir/>
          <dgm:animOne val="branch"/>
          <dgm:animLvl val="lvl"/>
        </dgm:presLayoutVars>
      </dgm:prSet>
      <dgm:spPr/>
    </dgm:pt>
    <dgm:pt modelId="{6C4FF648-E0B1-4B5A-9B10-E786720BB324}" type="pres">
      <dgm:prSet presAssocID="{8230B97D-8A82-4CB3-90B9-12F41AD6C129}" presName="thickLine" presStyleLbl="alignNode1" presStyleIdx="0" presStyleCnt="8"/>
      <dgm:spPr/>
    </dgm:pt>
    <dgm:pt modelId="{72EFCEE3-07CF-46CE-B10C-070C9072B57C}" type="pres">
      <dgm:prSet presAssocID="{8230B97D-8A82-4CB3-90B9-12F41AD6C129}" presName="horz1" presStyleCnt="0"/>
      <dgm:spPr/>
    </dgm:pt>
    <dgm:pt modelId="{6D87857F-A48A-48DD-B24E-D57A3C10FEBE}" type="pres">
      <dgm:prSet presAssocID="{8230B97D-8A82-4CB3-90B9-12F41AD6C129}" presName="tx1" presStyleLbl="revTx" presStyleIdx="0" presStyleCnt="8"/>
      <dgm:spPr/>
    </dgm:pt>
    <dgm:pt modelId="{E46CC41D-BDE8-4D97-8AEF-1BFD7DAC92A7}" type="pres">
      <dgm:prSet presAssocID="{8230B97D-8A82-4CB3-90B9-12F41AD6C129}" presName="vert1" presStyleCnt="0"/>
      <dgm:spPr/>
    </dgm:pt>
    <dgm:pt modelId="{B7848AB0-C7E4-4204-A700-3FB043283293}" type="pres">
      <dgm:prSet presAssocID="{EAD8AB83-913F-4D7A-8464-1F549AF3668F}" presName="thickLine" presStyleLbl="alignNode1" presStyleIdx="1" presStyleCnt="8"/>
      <dgm:spPr/>
    </dgm:pt>
    <dgm:pt modelId="{3838CA3A-2E33-4816-BCC7-6CBC72FB165E}" type="pres">
      <dgm:prSet presAssocID="{EAD8AB83-913F-4D7A-8464-1F549AF3668F}" presName="horz1" presStyleCnt="0"/>
      <dgm:spPr/>
    </dgm:pt>
    <dgm:pt modelId="{982EEB97-22D2-4A14-B6D0-A71E6F097E22}" type="pres">
      <dgm:prSet presAssocID="{EAD8AB83-913F-4D7A-8464-1F549AF3668F}" presName="tx1" presStyleLbl="revTx" presStyleIdx="1" presStyleCnt="8"/>
      <dgm:spPr/>
    </dgm:pt>
    <dgm:pt modelId="{1C2DED53-4389-4DA8-9212-A8E1F69C3252}" type="pres">
      <dgm:prSet presAssocID="{EAD8AB83-913F-4D7A-8464-1F549AF3668F}" presName="vert1" presStyleCnt="0"/>
      <dgm:spPr/>
    </dgm:pt>
    <dgm:pt modelId="{8D014DC7-CA9A-49BC-A946-9665D3C0540B}" type="pres">
      <dgm:prSet presAssocID="{B08E10DD-47F6-465A-A6E9-DA3E60742B8D}" presName="thickLine" presStyleLbl="alignNode1" presStyleIdx="2" presStyleCnt="8"/>
      <dgm:spPr/>
    </dgm:pt>
    <dgm:pt modelId="{640A4876-0121-45F9-BB76-005FD81DD21F}" type="pres">
      <dgm:prSet presAssocID="{B08E10DD-47F6-465A-A6E9-DA3E60742B8D}" presName="horz1" presStyleCnt="0"/>
      <dgm:spPr/>
    </dgm:pt>
    <dgm:pt modelId="{01D0E7F0-E08A-4458-918C-B4C3EA6F8652}" type="pres">
      <dgm:prSet presAssocID="{B08E10DD-47F6-465A-A6E9-DA3E60742B8D}" presName="tx1" presStyleLbl="revTx" presStyleIdx="2" presStyleCnt="8"/>
      <dgm:spPr/>
    </dgm:pt>
    <dgm:pt modelId="{44AEC17D-474F-4A36-AD8E-FF1789D89E85}" type="pres">
      <dgm:prSet presAssocID="{B08E10DD-47F6-465A-A6E9-DA3E60742B8D}" presName="vert1" presStyleCnt="0"/>
      <dgm:spPr/>
    </dgm:pt>
    <dgm:pt modelId="{AD49BF21-1F9A-437F-B592-D2D5DA806102}" type="pres">
      <dgm:prSet presAssocID="{12A4BA29-95F9-41DE-A980-7E9A0A49071F}" presName="thickLine" presStyleLbl="alignNode1" presStyleIdx="3" presStyleCnt="8"/>
      <dgm:spPr/>
    </dgm:pt>
    <dgm:pt modelId="{9C5D0860-2B57-404A-A4BA-E5E1349960A4}" type="pres">
      <dgm:prSet presAssocID="{12A4BA29-95F9-41DE-A980-7E9A0A49071F}" presName="horz1" presStyleCnt="0"/>
      <dgm:spPr/>
    </dgm:pt>
    <dgm:pt modelId="{65DFA5A0-C5EE-416F-B9B1-938E8EDD5E8C}" type="pres">
      <dgm:prSet presAssocID="{12A4BA29-95F9-41DE-A980-7E9A0A49071F}" presName="tx1" presStyleLbl="revTx" presStyleIdx="3" presStyleCnt="8"/>
      <dgm:spPr/>
    </dgm:pt>
    <dgm:pt modelId="{6E666058-C07B-4939-B11A-9F15108ADBA4}" type="pres">
      <dgm:prSet presAssocID="{12A4BA29-95F9-41DE-A980-7E9A0A49071F}" presName="vert1" presStyleCnt="0"/>
      <dgm:spPr/>
    </dgm:pt>
    <dgm:pt modelId="{957357FD-E26C-4A9E-A3BD-074384302D94}" type="pres">
      <dgm:prSet presAssocID="{0C13FC7A-0AD0-4C4A-8C85-138653E3F2BD}" presName="thickLine" presStyleLbl="alignNode1" presStyleIdx="4" presStyleCnt="8"/>
      <dgm:spPr/>
    </dgm:pt>
    <dgm:pt modelId="{898586BB-5E6E-4DF7-9CF5-0BD9BF106D14}" type="pres">
      <dgm:prSet presAssocID="{0C13FC7A-0AD0-4C4A-8C85-138653E3F2BD}" presName="horz1" presStyleCnt="0"/>
      <dgm:spPr/>
    </dgm:pt>
    <dgm:pt modelId="{A33F28DD-2A48-45C2-BF82-DB02FED65B1C}" type="pres">
      <dgm:prSet presAssocID="{0C13FC7A-0AD0-4C4A-8C85-138653E3F2BD}" presName="tx1" presStyleLbl="revTx" presStyleIdx="4" presStyleCnt="8"/>
      <dgm:spPr/>
    </dgm:pt>
    <dgm:pt modelId="{21A75357-C5FA-4EF5-B3CC-558B079D5ACB}" type="pres">
      <dgm:prSet presAssocID="{0C13FC7A-0AD0-4C4A-8C85-138653E3F2BD}" presName="vert1" presStyleCnt="0"/>
      <dgm:spPr/>
    </dgm:pt>
    <dgm:pt modelId="{2ED9D49B-B150-4677-9B07-FE910D837FB3}" type="pres">
      <dgm:prSet presAssocID="{AE12BC04-6B21-4B3F-9703-581EA1B1CBDA}" presName="thickLine" presStyleLbl="alignNode1" presStyleIdx="5" presStyleCnt="8"/>
      <dgm:spPr/>
    </dgm:pt>
    <dgm:pt modelId="{A6CF1CD8-1576-49A5-9EF5-AB8048947E65}" type="pres">
      <dgm:prSet presAssocID="{AE12BC04-6B21-4B3F-9703-581EA1B1CBDA}" presName="horz1" presStyleCnt="0"/>
      <dgm:spPr/>
    </dgm:pt>
    <dgm:pt modelId="{6C0568C9-78B3-4104-8EC4-27D2DD13D5B0}" type="pres">
      <dgm:prSet presAssocID="{AE12BC04-6B21-4B3F-9703-581EA1B1CBDA}" presName="tx1" presStyleLbl="revTx" presStyleIdx="5" presStyleCnt="8"/>
      <dgm:spPr/>
    </dgm:pt>
    <dgm:pt modelId="{7FD846E4-EFEF-45B2-B779-9BADC18EBB01}" type="pres">
      <dgm:prSet presAssocID="{AE12BC04-6B21-4B3F-9703-581EA1B1CBDA}" presName="vert1" presStyleCnt="0"/>
      <dgm:spPr/>
    </dgm:pt>
    <dgm:pt modelId="{5316A066-C514-4A51-934E-48BBE874BA4B}" type="pres">
      <dgm:prSet presAssocID="{53AE901C-9EB0-40AA-B30F-B15796F94972}" presName="thickLine" presStyleLbl="alignNode1" presStyleIdx="6" presStyleCnt="8"/>
      <dgm:spPr/>
    </dgm:pt>
    <dgm:pt modelId="{BB37068C-1DC2-4AB9-AAB0-951C048E258F}" type="pres">
      <dgm:prSet presAssocID="{53AE901C-9EB0-40AA-B30F-B15796F94972}" presName="horz1" presStyleCnt="0"/>
      <dgm:spPr/>
    </dgm:pt>
    <dgm:pt modelId="{6A440112-2D71-431B-9029-1DD85AFE630B}" type="pres">
      <dgm:prSet presAssocID="{53AE901C-9EB0-40AA-B30F-B15796F94972}" presName="tx1" presStyleLbl="revTx" presStyleIdx="6" presStyleCnt="8"/>
      <dgm:spPr/>
    </dgm:pt>
    <dgm:pt modelId="{7FB45CC8-58C7-4EA3-9F8D-053DE96E635A}" type="pres">
      <dgm:prSet presAssocID="{53AE901C-9EB0-40AA-B30F-B15796F94972}" presName="vert1" presStyleCnt="0"/>
      <dgm:spPr/>
    </dgm:pt>
    <dgm:pt modelId="{D387BCDB-6353-4521-84E8-62B7D7B35C0F}" type="pres">
      <dgm:prSet presAssocID="{CEB6CBB1-25FF-41BB-A282-B2A5AB5FD4A8}" presName="thickLine" presStyleLbl="alignNode1" presStyleIdx="7" presStyleCnt="8"/>
      <dgm:spPr/>
    </dgm:pt>
    <dgm:pt modelId="{50FD0609-179A-4266-AF34-D5A865CEEAB1}" type="pres">
      <dgm:prSet presAssocID="{CEB6CBB1-25FF-41BB-A282-B2A5AB5FD4A8}" presName="horz1" presStyleCnt="0"/>
      <dgm:spPr/>
    </dgm:pt>
    <dgm:pt modelId="{21DF40C1-7A92-447D-AFEC-F5C9420F5474}" type="pres">
      <dgm:prSet presAssocID="{CEB6CBB1-25FF-41BB-A282-B2A5AB5FD4A8}" presName="tx1" presStyleLbl="revTx" presStyleIdx="7" presStyleCnt="8"/>
      <dgm:spPr/>
    </dgm:pt>
    <dgm:pt modelId="{1256F636-B8D0-4970-98EA-F95ACCECD078}" type="pres">
      <dgm:prSet presAssocID="{CEB6CBB1-25FF-41BB-A282-B2A5AB5FD4A8}" presName="vert1" presStyleCnt="0"/>
      <dgm:spPr/>
    </dgm:pt>
  </dgm:ptLst>
  <dgm:cxnLst>
    <dgm:cxn modelId="{F7FB5534-E024-40AF-829B-142EC8FCF5C9}" type="presOf" srcId="{CEB6CBB1-25FF-41BB-A282-B2A5AB5FD4A8}" destId="{21DF40C1-7A92-447D-AFEC-F5C9420F5474}" srcOrd="0" destOrd="0" presId="urn:microsoft.com/office/officeart/2008/layout/LinedList"/>
    <dgm:cxn modelId="{1B7B8A3A-04AF-4362-A297-0C68209FC4BF}" srcId="{50DD9C0C-02C8-4CA8-9F32-C20F0454F6A7}" destId="{8230B97D-8A82-4CB3-90B9-12F41AD6C129}" srcOrd="0" destOrd="0" parTransId="{54F1FF7A-F543-4EF8-80F9-564D3D6107BB}" sibTransId="{E26E8DD7-8CC5-4C11-9064-41CD49E0B9B7}"/>
    <dgm:cxn modelId="{4E4F3241-76CF-44C8-AD02-CC099A7437B1}" srcId="{50DD9C0C-02C8-4CA8-9F32-C20F0454F6A7}" destId="{EAD8AB83-913F-4D7A-8464-1F549AF3668F}" srcOrd="1" destOrd="0" parTransId="{483C2F78-7989-466A-9650-416E1981E0C3}" sibTransId="{667CB74D-20E9-4D64-BFD1-8C496246FE24}"/>
    <dgm:cxn modelId="{08E16465-71B3-4737-9BDC-65B7EB24AFD7}" type="presOf" srcId="{53AE901C-9EB0-40AA-B30F-B15796F94972}" destId="{6A440112-2D71-431B-9029-1DD85AFE630B}" srcOrd="0" destOrd="0" presId="urn:microsoft.com/office/officeart/2008/layout/LinedList"/>
    <dgm:cxn modelId="{7858586F-1F6D-4542-AC9B-0692EAA93CDC}" type="presOf" srcId="{50DD9C0C-02C8-4CA8-9F32-C20F0454F6A7}" destId="{3840FA1F-556A-40DB-B39C-022D9F1041FD}" srcOrd="0" destOrd="0" presId="urn:microsoft.com/office/officeart/2008/layout/LinedList"/>
    <dgm:cxn modelId="{AC26B380-DE7E-41EA-8443-A805CF9F182C}" type="presOf" srcId="{EAD8AB83-913F-4D7A-8464-1F549AF3668F}" destId="{982EEB97-22D2-4A14-B6D0-A71E6F097E22}" srcOrd="0" destOrd="0" presId="urn:microsoft.com/office/officeart/2008/layout/LinedList"/>
    <dgm:cxn modelId="{A20EA497-FA96-4F1E-9E90-325EB33D26FC}" srcId="{50DD9C0C-02C8-4CA8-9F32-C20F0454F6A7}" destId="{B08E10DD-47F6-465A-A6E9-DA3E60742B8D}" srcOrd="2" destOrd="0" parTransId="{83147DEC-23FF-41E1-8301-30F452F2049F}" sibTransId="{D0E73573-0485-4975-A92F-6900D04A9A35}"/>
    <dgm:cxn modelId="{236501A0-78E3-4152-8F29-C4CDA6A91A4C}" type="presOf" srcId="{8230B97D-8A82-4CB3-90B9-12F41AD6C129}" destId="{6D87857F-A48A-48DD-B24E-D57A3C10FEBE}" srcOrd="0" destOrd="0" presId="urn:microsoft.com/office/officeart/2008/layout/LinedList"/>
    <dgm:cxn modelId="{EC9AAEA3-FD21-4219-9302-992BC9FF0F2D}" srcId="{50DD9C0C-02C8-4CA8-9F32-C20F0454F6A7}" destId="{AE12BC04-6B21-4B3F-9703-581EA1B1CBDA}" srcOrd="5" destOrd="0" parTransId="{887AADF6-8790-455E-9DA3-1B1D49F54B6B}" sibTransId="{B0DEE899-E52C-4F90-B0B4-09D42476806F}"/>
    <dgm:cxn modelId="{9D596AA5-DFB1-4D39-AF8E-6817023C80A7}" type="presOf" srcId="{B08E10DD-47F6-465A-A6E9-DA3E60742B8D}" destId="{01D0E7F0-E08A-4458-918C-B4C3EA6F8652}" srcOrd="0" destOrd="0" presId="urn:microsoft.com/office/officeart/2008/layout/LinedList"/>
    <dgm:cxn modelId="{EB6430BE-1113-415A-9105-F0DAB740A6C6}" srcId="{50DD9C0C-02C8-4CA8-9F32-C20F0454F6A7}" destId="{53AE901C-9EB0-40AA-B30F-B15796F94972}" srcOrd="6" destOrd="0" parTransId="{49D68432-C627-42EE-8B8E-530F3FC94DFA}" sibTransId="{28D82DEF-13FD-4C6B-B956-97BC9BD4FC4C}"/>
    <dgm:cxn modelId="{8A8763C7-5B41-47E6-AA13-5B8B98148B27}" srcId="{50DD9C0C-02C8-4CA8-9F32-C20F0454F6A7}" destId="{0C13FC7A-0AD0-4C4A-8C85-138653E3F2BD}" srcOrd="4" destOrd="0" parTransId="{BD1CB8D5-D128-4F23-A003-841E7A222B44}" sibTransId="{F9B9E302-598D-4CF3-AD52-9E684D075DC8}"/>
    <dgm:cxn modelId="{98E22BCC-7B93-46DB-A2C0-62D9EBAD3F28}" srcId="{50DD9C0C-02C8-4CA8-9F32-C20F0454F6A7}" destId="{12A4BA29-95F9-41DE-A980-7E9A0A49071F}" srcOrd="3" destOrd="0" parTransId="{7FE54634-E645-42B4-869C-210632EBE8CB}" sibTransId="{DD893C56-4471-4440-980C-BDC5DE2647C6}"/>
    <dgm:cxn modelId="{90C7F5D7-3854-4899-B69A-DEF58DB2F06A}" type="presOf" srcId="{12A4BA29-95F9-41DE-A980-7E9A0A49071F}" destId="{65DFA5A0-C5EE-416F-B9B1-938E8EDD5E8C}" srcOrd="0" destOrd="0" presId="urn:microsoft.com/office/officeart/2008/layout/LinedList"/>
    <dgm:cxn modelId="{4A9BD2D9-5034-40AD-91FC-A79456C610CD}" type="presOf" srcId="{AE12BC04-6B21-4B3F-9703-581EA1B1CBDA}" destId="{6C0568C9-78B3-4104-8EC4-27D2DD13D5B0}" srcOrd="0" destOrd="0" presId="urn:microsoft.com/office/officeart/2008/layout/LinedList"/>
    <dgm:cxn modelId="{8BC14DDD-A676-42D5-9D49-38C27E849C98}" srcId="{50DD9C0C-02C8-4CA8-9F32-C20F0454F6A7}" destId="{CEB6CBB1-25FF-41BB-A282-B2A5AB5FD4A8}" srcOrd="7" destOrd="0" parTransId="{574F0E1B-E417-4D82-B95E-A7909413CAC5}" sibTransId="{EEEE1F60-5D47-498C-AAA1-6F72CFAF02E3}"/>
    <dgm:cxn modelId="{EA4397F5-1F85-49C7-91BF-340CE3D3F95A}" type="presOf" srcId="{0C13FC7A-0AD0-4C4A-8C85-138653E3F2BD}" destId="{A33F28DD-2A48-45C2-BF82-DB02FED65B1C}" srcOrd="0" destOrd="0" presId="urn:microsoft.com/office/officeart/2008/layout/LinedList"/>
    <dgm:cxn modelId="{EFCD674F-27C4-422A-95DC-EEEE0A828A0C}" type="presParOf" srcId="{3840FA1F-556A-40DB-B39C-022D9F1041FD}" destId="{6C4FF648-E0B1-4B5A-9B10-E786720BB324}" srcOrd="0" destOrd="0" presId="urn:microsoft.com/office/officeart/2008/layout/LinedList"/>
    <dgm:cxn modelId="{9A200265-CC9C-4E0D-8A5A-D778DDB7C119}" type="presParOf" srcId="{3840FA1F-556A-40DB-B39C-022D9F1041FD}" destId="{72EFCEE3-07CF-46CE-B10C-070C9072B57C}" srcOrd="1" destOrd="0" presId="urn:microsoft.com/office/officeart/2008/layout/LinedList"/>
    <dgm:cxn modelId="{6835204B-2143-41FE-AE1A-9D6FCF131C54}" type="presParOf" srcId="{72EFCEE3-07CF-46CE-B10C-070C9072B57C}" destId="{6D87857F-A48A-48DD-B24E-D57A3C10FEBE}" srcOrd="0" destOrd="0" presId="urn:microsoft.com/office/officeart/2008/layout/LinedList"/>
    <dgm:cxn modelId="{C7A381C2-3BBE-4CA9-9529-608291592086}" type="presParOf" srcId="{72EFCEE3-07CF-46CE-B10C-070C9072B57C}" destId="{E46CC41D-BDE8-4D97-8AEF-1BFD7DAC92A7}" srcOrd="1" destOrd="0" presId="urn:microsoft.com/office/officeart/2008/layout/LinedList"/>
    <dgm:cxn modelId="{29F79D7E-4D23-4296-B010-D9A38B068807}" type="presParOf" srcId="{3840FA1F-556A-40DB-B39C-022D9F1041FD}" destId="{B7848AB0-C7E4-4204-A700-3FB043283293}" srcOrd="2" destOrd="0" presId="urn:microsoft.com/office/officeart/2008/layout/LinedList"/>
    <dgm:cxn modelId="{0F77BB10-D87E-43CE-A95B-E50ECAC17862}" type="presParOf" srcId="{3840FA1F-556A-40DB-B39C-022D9F1041FD}" destId="{3838CA3A-2E33-4816-BCC7-6CBC72FB165E}" srcOrd="3" destOrd="0" presId="urn:microsoft.com/office/officeart/2008/layout/LinedList"/>
    <dgm:cxn modelId="{9FD5FF12-F803-4A56-BC90-C5BE7B0C59A2}" type="presParOf" srcId="{3838CA3A-2E33-4816-BCC7-6CBC72FB165E}" destId="{982EEB97-22D2-4A14-B6D0-A71E6F097E22}" srcOrd="0" destOrd="0" presId="urn:microsoft.com/office/officeart/2008/layout/LinedList"/>
    <dgm:cxn modelId="{6A1DB4FC-6E26-4FB8-95B9-AEB18AB08E70}" type="presParOf" srcId="{3838CA3A-2E33-4816-BCC7-6CBC72FB165E}" destId="{1C2DED53-4389-4DA8-9212-A8E1F69C3252}" srcOrd="1" destOrd="0" presId="urn:microsoft.com/office/officeart/2008/layout/LinedList"/>
    <dgm:cxn modelId="{96D767AB-7E4E-435E-BA6D-2EF047C4E40E}" type="presParOf" srcId="{3840FA1F-556A-40DB-B39C-022D9F1041FD}" destId="{8D014DC7-CA9A-49BC-A946-9665D3C0540B}" srcOrd="4" destOrd="0" presId="urn:microsoft.com/office/officeart/2008/layout/LinedList"/>
    <dgm:cxn modelId="{09A749D9-2580-4290-A214-AF1E6CDAB559}" type="presParOf" srcId="{3840FA1F-556A-40DB-B39C-022D9F1041FD}" destId="{640A4876-0121-45F9-BB76-005FD81DD21F}" srcOrd="5" destOrd="0" presId="urn:microsoft.com/office/officeart/2008/layout/LinedList"/>
    <dgm:cxn modelId="{52A2D69C-39C7-42D5-8977-36B06792E688}" type="presParOf" srcId="{640A4876-0121-45F9-BB76-005FD81DD21F}" destId="{01D0E7F0-E08A-4458-918C-B4C3EA6F8652}" srcOrd="0" destOrd="0" presId="urn:microsoft.com/office/officeart/2008/layout/LinedList"/>
    <dgm:cxn modelId="{6EC1FE0C-BA74-4A88-8E23-FB901BAB48EF}" type="presParOf" srcId="{640A4876-0121-45F9-BB76-005FD81DD21F}" destId="{44AEC17D-474F-4A36-AD8E-FF1789D89E85}" srcOrd="1" destOrd="0" presId="urn:microsoft.com/office/officeart/2008/layout/LinedList"/>
    <dgm:cxn modelId="{5FFDF6AB-BB28-4C42-BFC9-DDA8EDAF4292}" type="presParOf" srcId="{3840FA1F-556A-40DB-B39C-022D9F1041FD}" destId="{AD49BF21-1F9A-437F-B592-D2D5DA806102}" srcOrd="6" destOrd="0" presId="urn:microsoft.com/office/officeart/2008/layout/LinedList"/>
    <dgm:cxn modelId="{793129DA-6AB9-4A5E-A373-1A261D3A32CC}" type="presParOf" srcId="{3840FA1F-556A-40DB-B39C-022D9F1041FD}" destId="{9C5D0860-2B57-404A-A4BA-E5E1349960A4}" srcOrd="7" destOrd="0" presId="urn:microsoft.com/office/officeart/2008/layout/LinedList"/>
    <dgm:cxn modelId="{F6954C7A-9862-4060-B365-465A2722C327}" type="presParOf" srcId="{9C5D0860-2B57-404A-A4BA-E5E1349960A4}" destId="{65DFA5A0-C5EE-416F-B9B1-938E8EDD5E8C}" srcOrd="0" destOrd="0" presId="urn:microsoft.com/office/officeart/2008/layout/LinedList"/>
    <dgm:cxn modelId="{12D1089B-35E2-4E94-93E0-E029BCC56AF7}" type="presParOf" srcId="{9C5D0860-2B57-404A-A4BA-E5E1349960A4}" destId="{6E666058-C07B-4939-B11A-9F15108ADBA4}" srcOrd="1" destOrd="0" presId="urn:microsoft.com/office/officeart/2008/layout/LinedList"/>
    <dgm:cxn modelId="{C94995F6-6ACC-446E-BB57-850AFF0B5367}" type="presParOf" srcId="{3840FA1F-556A-40DB-B39C-022D9F1041FD}" destId="{957357FD-E26C-4A9E-A3BD-074384302D94}" srcOrd="8" destOrd="0" presId="urn:microsoft.com/office/officeart/2008/layout/LinedList"/>
    <dgm:cxn modelId="{63A73D8E-994E-4357-82BD-A5867C69B09C}" type="presParOf" srcId="{3840FA1F-556A-40DB-B39C-022D9F1041FD}" destId="{898586BB-5E6E-4DF7-9CF5-0BD9BF106D14}" srcOrd="9" destOrd="0" presId="urn:microsoft.com/office/officeart/2008/layout/LinedList"/>
    <dgm:cxn modelId="{BAB3F8E5-72BD-4C79-A1D2-B614B54C78A8}" type="presParOf" srcId="{898586BB-5E6E-4DF7-9CF5-0BD9BF106D14}" destId="{A33F28DD-2A48-45C2-BF82-DB02FED65B1C}" srcOrd="0" destOrd="0" presId="urn:microsoft.com/office/officeart/2008/layout/LinedList"/>
    <dgm:cxn modelId="{2B895883-9FE1-4A91-B48F-EF2F74637717}" type="presParOf" srcId="{898586BB-5E6E-4DF7-9CF5-0BD9BF106D14}" destId="{21A75357-C5FA-4EF5-B3CC-558B079D5ACB}" srcOrd="1" destOrd="0" presId="urn:microsoft.com/office/officeart/2008/layout/LinedList"/>
    <dgm:cxn modelId="{4B250633-413D-4151-ADB7-54D74FE0133F}" type="presParOf" srcId="{3840FA1F-556A-40DB-B39C-022D9F1041FD}" destId="{2ED9D49B-B150-4677-9B07-FE910D837FB3}" srcOrd="10" destOrd="0" presId="urn:microsoft.com/office/officeart/2008/layout/LinedList"/>
    <dgm:cxn modelId="{3D9EA8D9-5461-4F8B-9451-E07BBDBF4F31}" type="presParOf" srcId="{3840FA1F-556A-40DB-B39C-022D9F1041FD}" destId="{A6CF1CD8-1576-49A5-9EF5-AB8048947E65}" srcOrd="11" destOrd="0" presId="urn:microsoft.com/office/officeart/2008/layout/LinedList"/>
    <dgm:cxn modelId="{4B0760F6-BA00-411C-BC76-395D3E80BDC4}" type="presParOf" srcId="{A6CF1CD8-1576-49A5-9EF5-AB8048947E65}" destId="{6C0568C9-78B3-4104-8EC4-27D2DD13D5B0}" srcOrd="0" destOrd="0" presId="urn:microsoft.com/office/officeart/2008/layout/LinedList"/>
    <dgm:cxn modelId="{637CFF18-D9D9-4063-B61D-0DF54F7DD4D5}" type="presParOf" srcId="{A6CF1CD8-1576-49A5-9EF5-AB8048947E65}" destId="{7FD846E4-EFEF-45B2-B779-9BADC18EBB01}" srcOrd="1" destOrd="0" presId="urn:microsoft.com/office/officeart/2008/layout/LinedList"/>
    <dgm:cxn modelId="{6D6A721D-42E5-45BC-A466-EA0D7964DFAB}" type="presParOf" srcId="{3840FA1F-556A-40DB-B39C-022D9F1041FD}" destId="{5316A066-C514-4A51-934E-48BBE874BA4B}" srcOrd="12" destOrd="0" presId="urn:microsoft.com/office/officeart/2008/layout/LinedList"/>
    <dgm:cxn modelId="{B4CBD05F-3EB4-47CE-9F9C-D435134F3E39}" type="presParOf" srcId="{3840FA1F-556A-40DB-B39C-022D9F1041FD}" destId="{BB37068C-1DC2-4AB9-AAB0-951C048E258F}" srcOrd="13" destOrd="0" presId="urn:microsoft.com/office/officeart/2008/layout/LinedList"/>
    <dgm:cxn modelId="{4AF0D18D-5DAB-4E80-8F86-8ADB4FE19810}" type="presParOf" srcId="{BB37068C-1DC2-4AB9-AAB0-951C048E258F}" destId="{6A440112-2D71-431B-9029-1DD85AFE630B}" srcOrd="0" destOrd="0" presId="urn:microsoft.com/office/officeart/2008/layout/LinedList"/>
    <dgm:cxn modelId="{A458AE30-B8C4-4CF1-B805-9455CC1AA8E8}" type="presParOf" srcId="{BB37068C-1DC2-4AB9-AAB0-951C048E258F}" destId="{7FB45CC8-58C7-4EA3-9F8D-053DE96E635A}" srcOrd="1" destOrd="0" presId="urn:microsoft.com/office/officeart/2008/layout/LinedList"/>
    <dgm:cxn modelId="{7C77C9EC-BCB8-422C-ADB7-7BA6704A611E}" type="presParOf" srcId="{3840FA1F-556A-40DB-B39C-022D9F1041FD}" destId="{D387BCDB-6353-4521-84E8-62B7D7B35C0F}" srcOrd="14" destOrd="0" presId="urn:microsoft.com/office/officeart/2008/layout/LinedList"/>
    <dgm:cxn modelId="{7F1D220F-539F-4630-BAC6-955D317F542C}" type="presParOf" srcId="{3840FA1F-556A-40DB-B39C-022D9F1041FD}" destId="{50FD0609-179A-4266-AF34-D5A865CEEAB1}" srcOrd="15" destOrd="0" presId="urn:microsoft.com/office/officeart/2008/layout/LinedList"/>
    <dgm:cxn modelId="{371045D4-8771-4676-9383-3B3A56EFBFB5}" type="presParOf" srcId="{50FD0609-179A-4266-AF34-D5A865CEEAB1}" destId="{21DF40C1-7A92-447D-AFEC-F5C9420F5474}" srcOrd="0" destOrd="0" presId="urn:microsoft.com/office/officeart/2008/layout/LinedList"/>
    <dgm:cxn modelId="{31AB403F-637E-4587-9998-9400D308954D}" type="presParOf" srcId="{50FD0609-179A-4266-AF34-D5A865CEEAB1}" destId="{1256F636-B8D0-4970-98EA-F95ACCECD07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0372634-E857-4A25-96B4-C764130DED6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4253910-FCF8-49DF-85B9-B9D2BBFFB589}">
      <dgm:prSet/>
      <dgm:spPr/>
      <dgm:t>
        <a:bodyPr/>
        <a:lstStyle/>
        <a:p>
          <a:r>
            <a:rPr lang="en-US" b="0" i="0" dirty="0"/>
            <a:t>We were able to resist amendments by Maryland State Education Association (MSEA) to require private childcare providers to be at an EXCELs Level IV to be eligible to participate in the Blueprint.</a:t>
          </a:r>
          <a:endParaRPr lang="en-US" dirty="0"/>
        </a:p>
      </dgm:t>
    </dgm:pt>
    <dgm:pt modelId="{6673FAD3-165B-478D-88A7-F63A47D1D093}" type="parTrans" cxnId="{5D50A280-2C06-42F5-811E-39F6D225B085}">
      <dgm:prSet/>
      <dgm:spPr/>
      <dgm:t>
        <a:bodyPr/>
        <a:lstStyle/>
        <a:p>
          <a:endParaRPr lang="en-US"/>
        </a:p>
      </dgm:t>
    </dgm:pt>
    <dgm:pt modelId="{20CCCBC8-107F-4DC6-A1DB-5498BA0C633B}" type="sibTrans" cxnId="{5D50A280-2C06-42F5-811E-39F6D225B085}">
      <dgm:prSet/>
      <dgm:spPr/>
      <dgm:t>
        <a:bodyPr/>
        <a:lstStyle/>
        <a:p>
          <a:endParaRPr lang="en-US"/>
        </a:p>
      </dgm:t>
    </dgm:pt>
    <dgm:pt modelId="{99B1CD1D-7D3C-4A7D-B92F-21DDC61507DF}">
      <dgm:prSet/>
      <dgm:spPr/>
      <dgm:t>
        <a:bodyPr/>
        <a:lstStyle/>
        <a:p>
          <a:r>
            <a:rPr lang="en-US" b="0" i="0"/>
            <a:t>The Blueprint for Maryland’s Future will be amended hundreds of times in the coming years as issues arise in the implementation. </a:t>
          </a:r>
          <a:endParaRPr lang="en-US"/>
        </a:p>
      </dgm:t>
    </dgm:pt>
    <dgm:pt modelId="{71ECE4FB-CF58-48F4-888D-BC89FF1CC034}" type="parTrans" cxnId="{A13AC698-BE56-4F1E-B36D-CBF5AFCF31EF}">
      <dgm:prSet/>
      <dgm:spPr/>
      <dgm:t>
        <a:bodyPr/>
        <a:lstStyle/>
        <a:p>
          <a:endParaRPr lang="en-US"/>
        </a:p>
      </dgm:t>
    </dgm:pt>
    <dgm:pt modelId="{F0250F5D-81B3-4871-AE28-07EF9281FD34}" type="sibTrans" cxnId="{A13AC698-BE56-4F1E-B36D-CBF5AFCF31EF}">
      <dgm:prSet/>
      <dgm:spPr/>
      <dgm:t>
        <a:bodyPr/>
        <a:lstStyle/>
        <a:p>
          <a:endParaRPr lang="en-US"/>
        </a:p>
      </dgm:t>
    </dgm:pt>
    <dgm:pt modelId="{DC11DCAA-72DA-4D0E-9EA8-1CE02ACC983F}" type="pres">
      <dgm:prSet presAssocID="{90372634-E857-4A25-96B4-C764130DED68}" presName="linear" presStyleCnt="0">
        <dgm:presLayoutVars>
          <dgm:animLvl val="lvl"/>
          <dgm:resizeHandles val="exact"/>
        </dgm:presLayoutVars>
      </dgm:prSet>
      <dgm:spPr/>
    </dgm:pt>
    <dgm:pt modelId="{16E79616-15C4-4745-8892-1E34AEDD5B8C}" type="pres">
      <dgm:prSet presAssocID="{F4253910-FCF8-49DF-85B9-B9D2BBFFB589}" presName="parentText" presStyleLbl="node1" presStyleIdx="0" presStyleCnt="2">
        <dgm:presLayoutVars>
          <dgm:chMax val="0"/>
          <dgm:bulletEnabled val="1"/>
        </dgm:presLayoutVars>
      </dgm:prSet>
      <dgm:spPr/>
    </dgm:pt>
    <dgm:pt modelId="{D1D999ED-3D4D-41C2-BBDC-2AB76C225867}" type="pres">
      <dgm:prSet presAssocID="{20CCCBC8-107F-4DC6-A1DB-5498BA0C633B}" presName="spacer" presStyleCnt="0"/>
      <dgm:spPr/>
    </dgm:pt>
    <dgm:pt modelId="{121AF062-4153-44C8-AFE1-9A744E0FBB0D}" type="pres">
      <dgm:prSet presAssocID="{99B1CD1D-7D3C-4A7D-B92F-21DDC61507DF}" presName="parentText" presStyleLbl="node1" presStyleIdx="1" presStyleCnt="2">
        <dgm:presLayoutVars>
          <dgm:chMax val="0"/>
          <dgm:bulletEnabled val="1"/>
        </dgm:presLayoutVars>
      </dgm:prSet>
      <dgm:spPr/>
    </dgm:pt>
  </dgm:ptLst>
  <dgm:cxnLst>
    <dgm:cxn modelId="{6DEB6845-3DD2-4BCB-8ABB-4A5A436FC401}" type="presOf" srcId="{90372634-E857-4A25-96B4-C764130DED68}" destId="{DC11DCAA-72DA-4D0E-9EA8-1CE02ACC983F}" srcOrd="0" destOrd="0" presId="urn:microsoft.com/office/officeart/2005/8/layout/vList2"/>
    <dgm:cxn modelId="{5D50A280-2C06-42F5-811E-39F6D225B085}" srcId="{90372634-E857-4A25-96B4-C764130DED68}" destId="{F4253910-FCF8-49DF-85B9-B9D2BBFFB589}" srcOrd="0" destOrd="0" parTransId="{6673FAD3-165B-478D-88A7-F63A47D1D093}" sibTransId="{20CCCBC8-107F-4DC6-A1DB-5498BA0C633B}"/>
    <dgm:cxn modelId="{442FEC82-5C00-40A9-9CC5-A72893C171B5}" type="presOf" srcId="{F4253910-FCF8-49DF-85B9-B9D2BBFFB589}" destId="{16E79616-15C4-4745-8892-1E34AEDD5B8C}" srcOrd="0" destOrd="0" presId="urn:microsoft.com/office/officeart/2005/8/layout/vList2"/>
    <dgm:cxn modelId="{A13AC698-BE56-4F1E-B36D-CBF5AFCF31EF}" srcId="{90372634-E857-4A25-96B4-C764130DED68}" destId="{99B1CD1D-7D3C-4A7D-B92F-21DDC61507DF}" srcOrd="1" destOrd="0" parTransId="{71ECE4FB-CF58-48F4-888D-BC89FF1CC034}" sibTransId="{F0250F5D-81B3-4871-AE28-07EF9281FD34}"/>
    <dgm:cxn modelId="{AC5808E3-403E-4229-BD32-33254620AB80}" type="presOf" srcId="{99B1CD1D-7D3C-4A7D-B92F-21DDC61507DF}" destId="{121AF062-4153-44C8-AFE1-9A744E0FBB0D}" srcOrd="0" destOrd="0" presId="urn:microsoft.com/office/officeart/2005/8/layout/vList2"/>
    <dgm:cxn modelId="{16E2B9C8-ADD1-44BE-97C9-28D9F1D99A7F}" type="presParOf" srcId="{DC11DCAA-72DA-4D0E-9EA8-1CE02ACC983F}" destId="{16E79616-15C4-4745-8892-1E34AEDD5B8C}" srcOrd="0" destOrd="0" presId="urn:microsoft.com/office/officeart/2005/8/layout/vList2"/>
    <dgm:cxn modelId="{20F051A8-BDF0-403A-B093-CDE5E71A99BA}" type="presParOf" srcId="{DC11DCAA-72DA-4D0E-9EA8-1CE02ACC983F}" destId="{D1D999ED-3D4D-41C2-BBDC-2AB76C225867}" srcOrd="1" destOrd="0" presId="urn:microsoft.com/office/officeart/2005/8/layout/vList2"/>
    <dgm:cxn modelId="{FBAD0E03-3050-4EC8-8B9C-D6348D0B6A9C}" type="presParOf" srcId="{DC11DCAA-72DA-4D0E-9EA8-1CE02ACC983F}" destId="{121AF062-4153-44C8-AFE1-9A744E0FBB0D}"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345FC81-B4D8-4202-8651-69A00097F07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CF380704-A0B8-44D2-9DAC-360313F8FA35}">
      <dgm:prSet custT="1"/>
      <dgm:spPr/>
      <dgm:t>
        <a:bodyPr/>
        <a:lstStyle/>
        <a:p>
          <a:r>
            <a:rPr lang="en-US" sz="1600" dirty="0"/>
            <a:t>Business model for child care or non public nursery schools is not successful without preschool age children</a:t>
          </a:r>
        </a:p>
      </dgm:t>
    </dgm:pt>
    <dgm:pt modelId="{67005A39-3ACB-4EA4-ADA5-87447A084D0D}" type="parTrans" cxnId="{4C1164E4-69A1-49CF-A0F7-08FC177B23D9}">
      <dgm:prSet/>
      <dgm:spPr/>
      <dgm:t>
        <a:bodyPr/>
        <a:lstStyle/>
        <a:p>
          <a:endParaRPr lang="en-US"/>
        </a:p>
      </dgm:t>
    </dgm:pt>
    <dgm:pt modelId="{D4BC71D7-5723-4537-9B01-350659A2D1E5}" type="sibTrans" cxnId="{4C1164E4-69A1-49CF-A0F7-08FC177B23D9}">
      <dgm:prSet/>
      <dgm:spPr/>
      <dgm:t>
        <a:bodyPr/>
        <a:lstStyle/>
        <a:p>
          <a:endParaRPr lang="en-US"/>
        </a:p>
      </dgm:t>
    </dgm:pt>
    <dgm:pt modelId="{66816ADB-2D27-42FA-B193-AA5074E31F59}">
      <dgm:prSet custT="1"/>
      <dgm:spPr/>
      <dgm:t>
        <a:bodyPr/>
        <a:lstStyle/>
        <a:p>
          <a:r>
            <a:rPr lang="en-US" sz="1800" dirty="0"/>
            <a:t>Be aware, be educated, support advocacy</a:t>
          </a:r>
        </a:p>
      </dgm:t>
    </dgm:pt>
    <dgm:pt modelId="{479E0517-215A-49B5-889C-6D6B43B78518}" type="parTrans" cxnId="{D15FC2E3-EAFD-45C9-A361-9D01A00AAAAB}">
      <dgm:prSet/>
      <dgm:spPr/>
      <dgm:t>
        <a:bodyPr/>
        <a:lstStyle/>
        <a:p>
          <a:endParaRPr lang="en-US"/>
        </a:p>
      </dgm:t>
    </dgm:pt>
    <dgm:pt modelId="{315DE111-5959-41ED-89CB-B8729BF328F1}" type="sibTrans" cxnId="{D15FC2E3-EAFD-45C9-A361-9D01A00AAAAB}">
      <dgm:prSet/>
      <dgm:spPr/>
      <dgm:t>
        <a:bodyPr/>
        <a:lstStyle/>
        <a:p>
          <a:endParaRPr lang="en-US"/>
        </a:p>
      </dgm:t>
    </dgm:pt>
    <dgm:pt modelId="{81BBAEA2-33F8-4F19-BF7A-1FBFB7FAD545}">
      <dgm:prSet custT="1"/>
      <dgm:spPr/>
      <dgm:t>
        <a:bodyPr/>
        <a:lstStyle/>
        <a:p>
          <a:r>
            <a:rPr lang="en-US" sz="1600" dirty="0"/>
            <a:t>Engage with local school systems and local, state leaders to be a partner for public dollars </a:t>
          </a:r>
        </a:p>
      </dgm:t>
    </dgm:pt>
    <dgm:pt modelId="{8ADBAA68-781D-4FEF-8290-E2440768090F}" type="parTrans" cxnId="{A9D8557E-6126-431A-9286-5D0529CC9346}">
      <dgm:prSet/>
      <dgm:spPr/>
      <dgm:t>
        <a:bodyPr/>
        <a:lstStyle/>
        <a:p>
          <a:endParaRPr lang="en-US"/>
        </a:p>
      </dgm:t>
    </dgm:pt>
    <dgm:pt modelId="{56DA21BF-F2F5-4BF5-BE1D-5DF7D0DE67F5}" type="sibTrans" cxnId="{A9D8557E-6126-431A-9286-5D0529CC9346}">
      <dgm:prSet/>
      <dgm:spPr/>
      <dgm:t>
        <a:bodyPr/>
        <a:lstStyle/>
        <a:p>
          <a:endParaRPr lang="en-US"/>
        </a:p>
      </dgm:t>
    </dgm:pt>
    <dgm:pt modelId="{2071ABA2-0E7C-43E9-8C74-DF4C8ECEBBD4}">
      <dgm:prSet custT="1"/>
      <dgm:spPr/>
      <dgm:t>
        <a:bodyPr/>
        <a:lstStyle/>
        <a:p>
          <a:r>
            <a:rPr lang="en-US" sz="1400" dirty="0"/>
            <a:t>Ability to engage and educate your families to understand choices</a:t>
          </a:r>
        </a:p>
        <a:p>
          <a:r>
            <a:rPr lang="en-US" sz="1400" dirty="0"/>
            <a:t>You have a choice as a business to decide if you will prepare and  participate as an eligible  diverse delivery, community –based public Pre-K option</a:t>
          </a:r>
        </a:p>
      </dgm:t>
    </dgm:pt>
    <dgm:pt modelId="{CD153AE0-97B4-4968-9D74-D82C2E68A4E9}" type="parTrans" cxnId="{4C0D6384-A5B1-468A-8655-D86D12C4EA4D}">
      <dgm:prSet/>
      <dgm:spPr/>
      <dgm:t>
        <a:bodyPr/>
        <a:lstStyle/>
        <a:p>
          <a:endParaRPr lang="en-US"/>
        </a:p>
      </dgm:t>
    </dgm:pt>
    <dgm:pt modelId="{E1A3FDF6-111A-4DFA-8AE0-2EE5EBBB0BF5}" type="sibTrans" cxnId="{4C0D6384-A5B1-468A-8655-D86D12C4EA4D}">
      <dgm:prSet/>
      <dgm:spPr/>
      <dgm:t>
        <a:bodyPr/>
        <a:lstStyle/>
        <a:p>
          <a:endParaRPr lang="en-US"/>
        </a:p>
      </dgm:t>
    </dgm:pt>
    <dgm:pt modelId="{61863587-258D-4916-B090-859767448789}" type="pres">
      <dgm:prSet presAssocID="{0345FC81-B4D8-4202-8651-69A00097F073}" presName="diagram" presStyleCnt="0">
        <dgm:presLayoutVars>
          <dgm:dir/>
          <dgm:resizeHandles val="exact"/>
        </dgm:presLayoutVars>
      </dgm:prSet>
      <dgm:spPr/>
    </dgm:pt>
    <dgm:pt modelId="{74963B90-FD2B-44AA-9A19-EDB32DB32E68}" type="pres">
      <dgm:prSet presAssocID="{CF380704-A0B8-44D2-9DAC-360313F8FA35}" presName="node" presStyleLbl="node1" presStyleIdx="0" presStyleCnt="4">
        <dgm:presLayoutVars>
          <dgm:bulletEnabled val="1"/>
        </dgm:presLayoutVars>
      </dgm:prSet>
      <dgm:spPr/>
    </dgm:pt>
    <dgm:pt modelId="{EB9F6B4F-A6A7-41A9-B1D9-5E88E8339E54}" type="pres">
      <dgm:prSet presAssocID="{D4BC71D7-5723-4537-9B01-350659A2D1E5}" presName="sibTrans" presStyleCnt="0"/>
      <dgm:spPr/>
    </dgm:pt>
    <dgm:pt modelId="{4BF54541-23D3-4898-91D8-074461AE856D}" type="pres">
      <dgm:prSet presAssocID="{66816ADB-2D27-42FA-B193-AA5074E31F59}" presName="node" presStyleLbl="node1" presStyleIdx="1" presStyleCnt="4">
        <dgm:presLayoutVars>
          <dgm:bulletEnabled val="1"/>
        </dgm:presLayoutVars>
      </dgm:prSet>
      <dgm:spPr/>
    </dgm:pt>
    <dgm:pt modelId="{BC87E2C7-C316-4ABC-A1EB-1D03B05D1812}" type="pres">
      <dgm:prSet presAssocID="{315DE111-5959-41ED-89CB-B8729BF328F1}" presName="sibTrans" presStyleCnt="0"/>
      <dgm:spPr/>
    </dgm:pt>
    <dgm:pt modelId="{32C9325C-829B-410A-B169-42CE1E66709A}" type="pres">
      <dgm:prSet presAssocID="{81BBAEA2-33F8-4F19-BF7A-1FBFB7FAD545}" presName="node" presStyleLbl="node1" presStyleIdx="2" presStyleCnt="4">
        <dgm:presLayoutVars>
          <dgm:bulletEnabled val="1"/>
        </dgm:presLayoutVars>
      </dgm:prSet>
      <dgm:spPr/>
    </dgm:pt>
    <dgm:pt modelId="{879C3EA9-2267-4B5C-B78E-235FA67F37DA}" type="pres">
      <dgm:prSet presAssocID="{56DA21BF-F2F5-4BF5-BE1D-5DF7D0DE67F5}" presName="sibTrans" presStyleCnt="0"/>
      <dgm:spPr/>
    </dgm:pt>
    <dgm:pt modelId="{9E862DBC-AC81-4898-9CD1-5708695EFA6B}" type="pres">
      <dgm:prSet presAssocID="{2071ABA2-0E7C-43E9-8C74-DF4C8ECEBBD4}" presName="node" presStyleLbl="node1" presStyleIdx="3" presStyleCnt="4">
        <dgm:presLayoutVars>
          <dgm:bulletEnabled val="1"/>
        </dgm:presLayoutVars>
      </dgm:prSet>
      <dgm:spPr/>
    </dgm:pt>
  </dgm:ptLst>
  <dgm:cxnLst>
    <dgm:cxn modelId="{59A5FA02-DF73-4632-9A3D-60BDB4FACED0}" type="presOf" srcId="{0345FC81-B4D8-4202-8651-69A00097F073}" destId="{61863587-258D-4916-B090-859767448789}" srcOrd="0" destOrd="0" presId="urn:microsoft.com/office/officeart/2005/8/layout/default"/>
    <dgm:cxn modelId="{A735E10E-0B27-458C-9ACA-3D0359869DCA}" type="presOf" srcId="{CF380704-A0B8-44D2-9DAC-360313F8FA35}" destId="{74963B90-FD2B-44AA-9A19-EDB32DB32E68}" srcOrd="0" destOrd="0" presId="urn:microsoft.com/office/officeart/2005/8/layout/default"/>
    <dgm:cxn modelId="{1273E06C-55F0-422B-B957-192E6AA98737}" type="presOf" srcId="{81BBAEA2-33F8-4F19-BF7A-1FBFB7FAD545}" destId="{32C9325C-829B-410A-B169-42CE1E66709A}" srcOrd="0" destOrd="0" presId="urn:microsoft.com/office/officeart/2005/8/layout/default"/>
    <dgm:cxn modelId="{A9D8557E-6126-431A-9286-5D0529CC9346}" srcId="{0345FC81-B4D8-4202-8651-69A00097F073}" destId="{81BBAEA2-33F8-4F19-BF7A-1FBFB7FAD545}" srcOrd="2" destOrd="0" parTransId="{8ADBAA68-781D-4FEF-8290-E2440768090F}" sibTransId="{56DA21BF-F2F5-4BF5-BE1D-5DF7D0DE67F5}"/>
    <dgm:cxn modelId="{4C0D6384-A5B1-468A-8655-D86D12C4EA4D}" srcId="{0345FC81-B4D8-4202-8651-69A00097F073}" destId="{2071ABA2-0E7C-43E9-8C74-DF4C8ECEBBD4}" srcOrd="3" destOrd="0" parTransId="{CD153AE0-97B4-4968-9D74-D82C2E68A4E9}" sibTransId="{E1A3FDF6-111A-4DFA-8AE0-2EE5EBBB0BF5}"/>
    <dgm:cxn modelId="{CE3579AE-5F99-48F8-91D5-801AA03A12B0}" type="presOf" srcId="{66816ADB-2D27-42FA-B193-AA5074E31F59}" destId="{4BF54541-23D3-4898-91D8-074461AE856D}" srcOrd="0" destOrd="0" presId="urn:microsoft.com/office/officeart/2005/8/layout/default"/>
    <dgm:cxn modelId="{F82449B7-42D9-45BC-8B19-38C41906B16B}" type="presOf" srcId="{2071ABA2-0E7C-43E9-8C74-DF4C8ECEBBD4}" destId="{9E862DBC-AC81-4898-9CD1-5708695EFA6B}" srcOrd="0" destOrd="0" presId="urn:microsoft.com/office/officeart/2005/8/layout/default"/>
    <dgm:cxn modelId="{D15FC2E3-EAFD-45C9-A361-9D01A00AAAAB}" srcId="{0345FC81-B4D8-4202-8651-69A00097F073}" destId="{66816ADB-2D27-42FA-B193-AA5074E31F59}" srcOrd="1" destOrd="0" parTransId="{479E0517-215A-49B5-889C-6D6B43B78518}" sibTransId="{315DE111-5959-41ED-89CB-B8729BF328F1}"/>
    <dgm:cxn modelId="{4C1164E4-69A1-49CF-A0F7-08FC177B23D9}" srcId="{0345FC81-B4D8-4202-8651-69A00097F073}" destId="{CF380704-A0B8-44D2-9DAC-360313F8FA35}" srcOrd="0" destOrd="0" parTransId="{67005A39-3ACB-4EA4-ADA5-87447A084D0D}" sibTransId="{D4BC71D7-5723-4537-9B01-350659A2D1E5}"/>
    <dgm:cxn modelId="{E0FE73A5-E08D-4648-853E-B2F149E14DEA}" type="presParOf" srcId="{61863587-258D-4916-B090-859767448789}" destId="{74963B90-FD2B-44AA-9A19-EDB32DB32E68}" srcOrd="0" destOrd="0" presId="urn:microsoft.com/office/officeart/2005/8/layout/default"/>
    <dgm:cxn modelId="{9751A898-7BB5-4726-A4BC-D6945F9EC22C}" type="presParOf" srcId="{61863587-258D-4916-B090-859767448789}" destId="{EB9F6B4F-A6A7-41A9-B1D9-5E88E8339E54}" srcOrd="1" destOrd="0" presId="urn:microsoft.com/office/officeart/2005/8/layout/default"/>
    <dgm:cxn modelId="{7B5C22F7-9298-4B7E-966C-D66E9E72FD8F}" type="presParOf" srcId="{61863587-258D-4916-B090-859767448789}" destId="{4BF54541-23D3-4898-91D8-074461AE856D}" srcOrd="2" destOrd="0" presId="urn:microsoft.com/office/officeart/2005/8/layout/default"/>
    <dgm:cxn modelId="{AF2EFA13-5470-4287-B58A-5B934610EEF7}" type="presParOf" srcId="{61863587-258D-4916-B090-859767448789}" destId="{BC87E2C7-C316-4ABC-A1EB-1D03B05D1812}" srcOrd="3" destOrd="0" presId="urn:microsoft.com/office/officeart/2005/8/layout/default"/>
    <dgm:cxn modelId="{2570DE2E-97E2-4BC3-9FAB-1B8C7A2E7A1F}" type="presParOf" srcId="{61863587-258D-4916-B090-859767448789}" destId="{32C9325C-829B-410A-B169-42CE1E66709A}" srcOrd="4" destOrd="0" presId="urn:microsoft.com/office/officeart/2005/8/layout/default"/>
    <dgm:cxn modelId="{290400C6-89AF-4265-8A6F-F4C817782707}" type="presParOf" srcId="{61863587-258D-4916-B090-859767448789}" destId="{879C3EA9-2267-4B5C-B78E-235FA67F37DA}" srcOrd="5" destOrd="0" presId="urn:microsoft.com/office/officeart/2005/8/layout/default"/>
    <dgm:cxn modelId="{D737D222-473B-4446-B70C-05E96AC86031}" type="presParOf" srcId="{61863587-258D-4916-B090-859767448789}" destId="{9E862DBC-AC81-4898-9CD1-5708695EFA6B}"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4BA001A-0B58-4C02-AC48-9ACC1171C1D4}"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6FF7EBCF-40C8-41E7-AEFE-02147112F521}">
      <dgm:prSet/>
      <dgm:spPr/>
      <dgm:t>
        <a:bodyPr/>
        <a:lstStyle/>
        <a:p>
          <a:r>
            <a:rPr lang="en-US"/>
            <a:t>1. Build relationships with your local school systems and legislators</a:t>
          </a:r>
        </a:p>
      </dgm:t>
    </dgm:pt>
    <dgm:pt modelId="{FB24456A-68B9-447C-840F-B16350CCCBAA}" type="parTrans" cxnId="{39942537-983A-410E-9EBA-9CDF49630152}">
      <dgm:prSet/>
      <dgm:spPr/>
      <dgm:t>
        <a:bodyPr/>
        <a:lstStyle/>
        <a:p>
          <a:endParaRPr lang="en-US"/>
        </a:p>
      </dgm:t>
    </dgm:pt>
    <dgm:pt modelId="{A3F0AA31-D22E-4782-AC63-19DC832AC015}" type="sibTrans" cxnId="{39942537-983A-410E-9EBA-9CDF49630152}">
      <dgm:prSet/>
      <dgm:spPr/>
      <dgm:t>
        <a:bodyPr/>
        <a:lstStyle/>
        <a:p>
          <a:endParaRPr lang="en-US"/>
        </a:p>
      </dgm:t>
    </dgm:pt>
    <dgm:pt modelId="{BCCF2A9D-D74A-4958-A9BF-05C49049DC79}">
      <dgm:prSet/>
      <dgm:spPr/>
      <dgm:t>
        <a:bodyPr/>
        <a:lstStyle/>
        <a:p>
          <a:r>
            <a:rPr lang="en-US"/>
            <a:t>support advocacy</a:t>
          </a:r>
        </a:p>
      </dgm:t>
    </dgm:pt>
    <dgm:pt modelId="{28705656-9576-45EF-A794-65E0A0908927}" type="parTrans" cxnId="{0FF5D0CB-C43F-4D02-93B0-10F626DCC866}">
      <dgm:prSet/>
      <dgm:spPr/>
      <dgm:t>
        <a:bodyPr/>
        <a:lstStyle/>
        <a:p>
          <a:endParaRPr lang="en-US"/>
        </a:p>
      </dgm:t>
    </dgm:pt>
    <dgm:pt modelId="{1D3296AB-6ACC-4E6E-BF29-7F8C4515BA24}" type="sibTrans" cxnId="{0FF5D0CB-C43F-4D02-93B0-10F626DCC866}">
      <dgm:prSet/>
      <dgm:spPr/>
      <dgm:t>
        <a:bodyPr/>
        <a:lstStyle/>
        <a:p>
          <a:endParaRPr lang="en-US"/>
        </a:p>
      </dgm:t>
    </dgm:pt>
    <dgm:pt modelId="{17AE517A-440C-41E8-91BE-DEBFCE93FE05}">
      <dgm:prSet/>
      <dgm:spPr/>
      <dgm:t>
        <a:bodyPr/>
        <a:lstStyle/>
        <a:p>
          <a:r>
            <a:rPr lang="en-US" dirty="0"/>
            <a:t>2.Participation </a:t>
          </a:r>
          <a:r>
            <a:rPr lang="en-US"/>
            <a:t>in QRIS-Maryland </a:t>
          </a:r>
          <a:r>
            <a:rPr lang="en-US" dirty="0"/>
            <a:t>EXCELS</a:t>
          </a:r>
        </a:p>
      </dgm:t>
    </dgm:pt>
    <dgm:pt modelId="{DA937827-6AB3-44CD-ABC2-DF1B4E8AAB8E}" type="parTrans" cxnId="{6C530B93-DBB4-4611-BE9A-763597655668}">
      <dgm:prSet/>
      <dgm:spPr/>
      <dgm:t>
        <a:bodyPr/>
        <a:lstStyle/>
        <a:p>
          <a:endParaRPr lang="en-US"/>
        </a:p>
      </dgm:t>
    </dgm:pt>
    <dgm:pt modelId="{52D22351-0503-4031-BB6E-F5BF48E9DFAE}" type="sibTrans" cxnId="{6C530B93-DBB4-4611-BE9A-763597655668}">
      <dgm:prSet/>
      <dgm:spPr/>
      <dgm:t>
        <a:bodyPr/>
        <a:lstStyle/>
        <a:p>
          <a:endParaRPr lang="en-US"/>
        </a:p>
      </dgm:t>
    </dgm:pt>
    <dgm:pt modelId="{437EC595-385E-42AF-9CB1-24B0627BED1D}">
      <dgm:prSet/>
      <dgm:spPr/>
      <dgm:t>
        <a:bodyPr/>
        <a:lstStyle/>
        <a:p>
          <a:r>
            <a:rPr lang="en-US"/>
            <a:t>Programs required to be Level 3 to participate </a:t>
          </a:r>
        </a:p>
      </dgm:t>
    </dgm:pt>
    <dgm:pt modelId="{63B63A37-55A0-4155-8AF5-F5F036F92571}" type="parTrans" cxnId="{693FE0F2-4DAC-4E9F-B8D8-EBD4FB94CC81}">
      <dgm:prSet/>
      <dgm:spPr/>
      <dgm:t>
        <a:bodyPr/>
        <a:lstStyle/>
        <a:p>
          <a:endParaRPr lang="en-US"/>
        </a:p>
      </dgm:t>
    </dgm:pt>
    <dgm:pt modelId="{C8AD2BB8-E70E-4720-961E-E70935D89A89}" type="sibTrans" cxnId="{693FE0F2-4DAC-4E9F-B8D8-EBD4FB94CC81}">
      <dgm:prSet/>
      <dgm:spPr/>
      <dgm:t>
        <a:bodyPr/>
        <a:lstStyle/>
        <a:p>
          <a:endParaRPr lang="en-US"/>
        </a:p>
      </dgm:t>
    </dgm:pt>
    <dgm:pt modelId="{04101EAB-E5D1-4631-8C54-0D18EBD010C9}">
      <dgm:prSet/>
      <dgm:spPr/>
      <dgm:t>
        <a:bodyPr/>
        <a:lstStyle/>
        <a:p>
          <a:r>
            <a:rPr lang="en-US"/>
            <a:t>3. Accreditation</a:t>
          </a:r>
        </a:p>
      </dgm:t>
    </dgm:pt>
    <dgm:pt modelId="{98FB58DF-14B2-4C88-9E3E-312B6DE4FF50}" type="parTrans" cxnId="{F5716F29-47F1-42B1-9ED6-FF4C4CD921D8}">
      <dgm:prSet/>
      <dgm:spPr/>
      <dgm:t>
        <a:bodyPr/>
        <a:lstStyle/>
        <a:p>
          <a:endParaRPr lang="en-US"/>
        </a:p>
      </dgm:t>
    </dgm:pt>
    <dgm:pt modelId="{7860B55D-1F3D-4D5B-80B7-D6A27F3D0212}" type="sibTrans" cxnId="{F5716F29-47F1-42B1-9ED6-FF4C4CD921D8}">
      <dgm:prSet/>
      <dgm:spPr/>
      <dgm:t>
        <a:bodyPr/>
        <a:lstStyle/>
        <a:p>
          <a:endParaRPr lang="en-US"/>
        </a:p>
      </dgm:t>
    </dgm:pt>
    <dgm:pt modelId="{EAB8491C-B2E3-4EB0-A863-DE364EB6600A}">
      <dgm:prSet/>
      <dgm:spPr/>
      <dgm:t>
        <a:bodyPr/>
        <a:lstStyle/>
        <a:p>
          <a:r>
            <a:rPr lang="en-US"/>
            <a:t>Pathway to higher level of EXCELS</a:t>
          </a:r>
        </a:p>
      </dgm:t>
    </dgm:pt>
    <dgm:pt modelId="{F7DFEFD6-2A5E-4B83-A1E8-692F6C74B847}" type="parTrans" cxnId="{C0164322-3ED6-4B99-A6FC-5A0FB266175A}">
      <dgm:prSet/>
      <dgm:spPr/>
      <dgm:t>
        <a:bodyPr/>
        <a:lstStyle/>
        <a:p>
          <a:endParaRPr lang="en-US"/>
        </a:p>
      </dgm:t>
    </dgm:pt>
    <dgm:pt modelId="{27C47E71-9046-4358-B50E-30D2D752112E}" type="sibTrans" cxnId="{C0164322-3ED6-4B99-A6FC-5A0FB266175A}">
      <dgm:prSet/>
      <dgm:spPr/>
      <dgm:t>
        <a:bodyPr/>
        <a:lstStyle/>
        <a:p>
          <a:endParaRPr lang="en-US"/>
        </a:p>
      </dgm:t>
    </dgm:pt>
    <dgm:pt modelId="{804EAB1C-C317-448D-AC52-9C9F330E44AC}">
      <dgm:prSet/>
      <dgm:spPr/>
      <dgm:t>
        <a:bodyPr/>
        <a:lstStyle/>
        <a:p>
          <a:r>
            <a:rPr lang="en-US"/>
            <a:t>takes 18 months to 2 years… start now</a:t>
          </a:r>
        </a:p>
      </dgm:t>
    </dgm:pt>
    <dgm:pt modelId="{D0E12184-8841-46A1-B543-827EA46C9FCE}" type="parTrans" cxnId="{1A3966B8-A36F-4488-9E79-636BEE205C08}">
      <dgm:prSet/>
      <dgm:spPr/>
      <dgm:t>
        <a:bodyPr/>
        <a:lstStyle/>
        <a:p>
          <a:endParaRPr lang="en-US"/>
        </a:p>
      </dgm:t>
    </dgm:pt>
    <dgm:pt modelId="{87F284B1-1AF0-4C64-968F-13007E528B25}" type="sibTrans" cxnId="{1A3966B8-A36F-4488-9E79-636BEE205C08}">
      <dgm:prSet/>
      <dgm:spPr/>
      <dgm:t>
        <a:bodyPr/>
        <a:lstStyle/>
        <a:p>
          <a:endParaRPr lang="en-US"/>
        </a:p>
      </dgm:t>
    </dgm:pt>
    <dgm:pt modelId="{4A4823A0-0B08-49AD-86D5-FAAA98DD1F97}">
      <dgm:prSet/>
      <dgm:spPr/>
      <dgm:t>
        <a:bodyPr/>
        <a:lstStyle/>
        <a:p>
          <a:r>
            <a:rPr lang="en-US"/>
            <a:t>Choices and funding available through MSDE grants</a:t>
          </a:r>
        </a:p>
      </dgm:t>
    </dgm:pt>
    <dgm:pt modelId="{AA513F7B-1059-4438-B174-D75AD1AD17D3}" type="parTrans" cxnId="{81C30D62-5A40-4486-8747-E527DEE7781B}">
      <dgm:prSet/>
      <dgm:spPr/>
      <dgm:t>
        <a:bodyPr/>
        <a:lstStyle/>
        <a:p>
          <a:endParaRPr lang="en-US"/>
        </a:p>
      </dgm:t>
    </dgm:pt>
    <dgm:pt modelId="{5A3C63F3-8A83-4BBC-9E72-DDE56CC091A5}" type="sibTrans" cxnId="{81C30D62-5A40-4486-8747-E527DEE7781B}">
      <dgm:prSet/>
      <dgm:spPr/>
      <dgm:t>
        <a:bodyPr/>
        <a:lstStyle/>
        <a:p>
          <a:endParaRPr lang="en-US"/>
        </a:p>
      </dgm:t>
    </dgm:pt>
    <dgm:pt modelId="{EAAB4B60-ADB5-4F39-A0AE-246990477E03}">
      <dgm:prSet/>
      <dgm:spPr/>
      <dgm:t>
        <a:bodyPr/>
        <a:lstStyle/>
        <a:p>
          <a:r>
            <a:rPr lang="en-US"/>
            <a:t>4. Teacher qualifications </a:t>
          </a:r>
        </a:p>
      </dgm:t>
    </dgm:pt>
    <dgm:pt modelId="{F48E367B-76E9-454E-989E-E4ABA58F3086}" type="parTrans" cxnId="{DC8AF0E2-5E97-414B-AAF5-DAEB338D6471}">
      <dgm:prSet/>
      <dgm:spPr/>
      <dgm:t>
        <a:bodyPr/>
        <a:lstStyle/>
        <a:p>
          <a:endParaRPr lang="en-US"/>
        </a:p>
      </dgm:t>
    </dgm:pt>
    <dgm:pt modelId="{6C91DC54-21C5-4649-BA16-6A47B189CE8A}" type="sibTrans" cxnId="{DC8AF0E2-5E97-414B-AAF5-DAEB338D6471}">
      <dgm:prSet/>
      <dgm:spPr/>
      <dgm:t>
        <a:bodyPr/>
        <a:lstStyle/>
        <a:p>
          <a:endParaRPr lang="en-US"/>
        </a:p>
      </dgm:t>
    </dgm:pt>
    <dgm:pt modelId="{1E3A7F4E-18B1-4703-8B05-06A132317016}">
      <dgm:prSet/>
      <dgm:spPr/>
      <dgm:t>
        <a:bodyPr/>
        <a:lstStyle/>
        <a:p>
          <a:r>
            <a:rPr lang="en-US"/>
            <a:t>Child Care Career and Professional Development Fund- Grants available</a:t>
          </a:r>
        </a:p>
      </dgm:t>
    </dgm:pt>
    <dgm:pt modelId="{6BBADBD9-33F6-4B77-B732-51EC0B963312}" type="parTrans" cxnId="{340E7416-E49D-45E4-A904-61512DC9985B}">
      <dgm:prSet/>
      <dgm:spPr/>
      <dgm:t>
        <a:bodyPr/>
        <a:lstStyle/>
        <a:p>
          <a:endParaRPr lang="en-US"/>
        </a:p>
      </dgm:t>
    </dgm:pt>
    <dgm:pt modelId="{7AB88350-DB04-4463-95D7-98D66DF424AB}" type="sibTrans" cxnId="{340E7416-E49D-45E4-A904-61512DC9985B}">
      <dgm:prSet/>
      <dgm:spPr/>
      <dgm:t>
        <a:bodyPr/>
        <a:lstStyle/>
        <a:p>
          <a:endParaRPr lang="en-US"/>
        </a:p>
      </dgm:t>
    </dgm:pt>
    <dgm:pt modelId="{8A98F5E0-399A-4755-B41E-4CB9F4E13A39}">
      <dgm:prSet/>
      <dgm:spPr/>
      <dgm:t>
        <a:bodyPr/>
        <a:lstStyle/>
        <a:p>
          <a:r>
            <a:rPr lang="en-US"/>
            <a:t>Pathway to teacher certification in Maryland</a:t>
          </a:r>
        </a:p>
      </dgm:t>
    </dgm:pt>
    <dgm:pt modelId="{0E8EA0FF-4223-4C2D-9DF7-023D05FE5B68}" type="parTrans" cxnId="{E9A14D0F-209F-48E0-B57F-2FAB35311A24}">
      <dgm:prSet/>
      <dgm:spPr/>
      <dgm:t>
        <a:bodyPr/>
        <a:lstStyle/>
        <a:p>
          <a:endParaRPr lang="en-US"/>
        </a:p>
      </dgm:t>
    </dgm:pt>
    <dgm:pt modelId="{5552B0C9-7703-4EF8-8E8B-62B8F05D8029}" type="sibTrans" cxnId="{E9A14D0F-209F-48E0-B57F-2FAB35311A24}">
      <dgm:prSet/>
      <dgm:spPr/>
      <dgm:t>
        <a:bodyPr/>
        <a:lstStyle/>
        <a:p>
          <a:endParaRPr lang="en-US"/>
        </a:p>
      </dgm:t>
    </dgm:pt>
    <dgm:pt modelId="{153BF2D7-2187-476E-8EB0-C2879E06B16B}" type="pres">
      <dgm:prSet presAssocID="{54BA001A-0B58-4C02-AC48-9ACC1171C1D4}" presName="linear" presStyleCnt="0">
        <dgm:presLayoutVars>
          <dgm:dir/>
          <dgm:animLvl val="lvl"/>
          <dgm:resizeHandles val="exact"/>
        </dgm:presLayoutVars>
      </dgm:prSet>
      <dgm:spPr/>
    </dgm:pt>
    <dgm:pt modelId="{351C6397-D57F-4F03-A2D3-9340982962DC}" type="pres">
      <dgm:prSet presAssocID="{6FF7EBCF-40C8-41E7-AEFE-02147112F521}" presName="parentLin" presStyleCnt="0"/>
      <dgm:spPr/>
    </dgm:pt>
    <dgm:pt modelId="{19082380-3BD0-4B0B-822D-59C160563F9D}" type="pres">
      <dgm:prSet presAssocID="{6FF7EBCF-40C8-41E7-AEFE-02147112F521}" presName="parentLeftMargin" presStyleLbl="node1" presStyleIdx="0" presStyleCnt="4"/>
      <dgm:spPr/>
    </dgm:pt>
    <dgm:pt modelId="{69384754-5E1D-4196-82A5-856CD2CDCD06}" type="pres">
      <dgm:prSet presAssocID="{6FF7EBCF-40C8-41E7-AEFE-02147112F521}" presName="parentText" presStyleLbl="node1" presStyleIdx="0" presStyleCnt="4">
        <dgm:presLayoutVars>
          <dgm:chMax val="0"/>
          <dgm:bulletEnabled val="1"/>
        </dgm:presLayoutVars>
      </dgm:prSet>
      <dgm:spPr/>
    </dgm:pt>
    <dgm:pt modelId="{5B7C9F09-5474-4166-84DD-B00FC832951C}" type="pres">
      <dgm:prSet presAssocID="{6FF7EBCF-40C8-41E7-AEFE-02147112F521}" presName="negativeSpace" presStyleCnt="0"/>
      <dgm:spPr/>
    </dgm:pt>
    <dgm:pt modelId="{127E9575-0EFC-4E20-BB2B-CA9729926996}" type="pres">
      <dgm:prSet presAssocID="{6FF7EBCF-40C8-41E7-AEFE-02147112F521}" presName="childText" presStyleLbl="conFgAcc1" presStyleIdx="0" presStyleCnt="4">
        <dgm:presLayoutVars>
          <dgm:bulletEnabled val="1"/>
        </dgm:presLayoutVars>
      </dgm:prSet>
      <dgm:spPr/>
    </dgm:pt>
    <dgm:pt modelId="{4523981E-C848-40D7-A67B-9E8BD0F79E38}" type="pres">
      <dgm:prSet presAssocID="{A3F0AA31-D22E-4782-AC63-19DC832AC015}" presName="spaceBetweenRectangles" presStyleCnt="0"/>
      <dgm:spPr/>
    </dgm:pt>
    <dgm:pt modelId="{D1D52CCA-5539-46CD-AA53-105F38AF6CA4}" type="pres">
      <dgm:prSet presAssocID="{17AE517A-440C-41E8-91BE-DEBFCE93FE05}" presName="parentLin" presStyleCnt="0"/>
      <dgm:spPr/>
    </dgm:pt>
    <dgm:pt modelId="{1ADCC7D1-8204-48DA-84C4-68F625FF160C}" type="pres">
      <dgm:prSet presAssocID="{17AE517A-440C-41E8-91BE-DEBFCE93FE05}" presName="parentLeftMargin" presStyleLbl="node1" presStyleIdx="0" presStyleCnt="4"/>
      <dgm:spPr/>
    </dgm:pt>
    <dgm:pt modelId="{2AE985FF-D5BE-4BB2-A94E-63CD5C96AAAA}" type="pres">
      <dgm:prSet presAssocID="{17AE517A-440C-41E8-91BE-DEBFCE93FE05}" presName="parentText" presStyleLbl="node1" presStyleIdx="1" presStyleCnt="4">
        <dgm:presLayoutVars>
          <dgm:chMax val="0"/>
          <dgm:bulletEnabled val="1"/>
        </dgm:presLayoutVars>
      </dgm:prSet>
      <dgm:spPr/>
    </dgm:pt>
    <dgm:pt modelId="{237845BB-3D73-4A1F-82E0-EF668141DF4C}" type="pres">
      <dgm:prSet presAssocID="{17AE517A-440C-41E8-91BE-DEBFCE93FE05}" presName="negativeSpace" presStyleCnt="0"/>
      <dgm:spPr/>
    </dgm:pt>
    <dgm:pt modelId="{C3DE427C-093E-456F-A472-ADDD018BBA11}" type="pres">
      <dgm:prSet presAssocID="{17AE517A-440C-41E8-91BE-DEBFCE93FE05}" presName="childText" presStyleLbl="conFgAcc1" presStyleIdx="1" presStyleCnt="4">
        <dgm:presLayoutVars>
          <dgm:bulletEnabled val="1"/>
        </dgm:presLayoutVars>
      </dgm:prSet>
      <dgm:spPr/>
    </dgm:pt>
    <dgm:pt modelId="{B30753FD-104A-4A4D-8EFD-788A4B035DA6}" type="pres">
      <dgm:prSet presAssocID="{52D22351-0503-4031-BB6E-F5BF48E9DFAE}" presName="spaceBetweenRectangles" presStyleCnt="0"/>
      <dgm:spPr/>
    </dgm:pt>
    <dgm:pt modelId="{626DE321-25C0-4B29-BE5E-368D17E324F2}" type="pres">
      <dgm:prSet presAssocID="{04101EAB-E5D1-4631-8C54-0D18EBD010C9}" presName="parentLin" presStyleCnt="0"/>
      <dgm:spPr/>
    </dgm:pt>
    <dgm:pt modelId="{D68A2891-53A9-4AE1-BB62-6856FE92AE1D}" type="pres">
      <dgm:prSet presAssocID="{04101EAB-E5D1-4631-8C54-0D18EBD010C9}" presName="parentLeftMargin" presStyleLbl="node1" presStyleIdx="1" presStyleCnt="4"/>
      <dgm:spPr/>
    </dgm:pt>
    <dgm:pt modelId="{6A484BC4-5042-4AAF-9D72-3BB3BA426208}" type="pres">
      <dgm:prSet presAssocID="{04101EAB-E5D1-4631-8C54-0D18EBD010C9}" presName="parentText" presStyleLbl="node1" presStyleIdx="2" presStyleCnt="4">
        <dgm:presLayoutVars>
          <dgm:chMax val="0"/>
          <dgm:bulletEnabled val="1"/>
        </dgm:presLayoutVars>
      </dgm:prSet>
      <dgm:spPr/>
    </dgm:pt>
    <dgm:pt modelId="{E429E8C7-67F2-40FD-A338-A399DAEFF7E4}" type="pres">
      <dgm:prSet presAssocID="{04101EAB-E5D1-4631-8C54-0D18EBD010C9}" presName="negativeSpace" presStyleCnt="0"/>
      <dgm:spPr/>
    </dgm:pt>
    <dgm:pt modelId="{FFD85751-8203-4B42-9C46-1080BFAB9338}" type="pres">
      <dgm:prSet presAssocID="{04101EAB-E5D1-4631-8C54-0D18EBD010C9}" presName="childText" presStyleLbl="conFgAcc1" presStyleIdx="2" presStyleCnt="4">
        <dgm:presLayoutVars>
          <dgm:bulletEnabled val="1"/>
        </dgm:presLayoutVars>
      </dgm:prSet>
      <dgm:spPr/>
    </dgm:pt>
    <dgm:pt modelId="{68F253BF-6BD7-43F7-8966-3F8206F1DCF4}" type="pres">
      <dgm:prSet presAssocID="{7860B55D-1F3D-4D5B-80B7-D6A27F3D0212}" presName="spaceBetweenRectangles" presStyleCnt="0"/>
      <dgm:spPr/>
    </dgm:pt>
    <dgm:pt modelId="{E5B36958-2E63-48F9-B1F3-87549BBA3969}" type="pres">
      <dgm:prSet presAssocID="{EAAB4B60-ADB5-4F39-A0AE-246990477E03}" presName="parentLin" presStyleCnt="0"/>
      <dgm:spPr/>
    </dgm:pt>
    <dgm:pt modelId="{CB8439E7-BE49-459E-83B9-B466ABA885EA}" type="pres">
      <dgm:prSet presAssocID="{EAAB4B60-ADB5-4F39-A0AE-246990477E03}" presName="parentLeftMargin" presStyleLbl="node1" presStyleIdx="2" presStyleCnt="4"/>
      <dgm:spPr/>
    </dgm:pt>
    <dgm:pt modelId="{F1E4B1AB-2E3B-4309-AED4-21E8BD1C6703}" type="pres">
      <dgm:prSet presAssocID="{EAAB4B60-ADB5-4F39-A0AE-246990477E03}" presName="parentText" presStyleLbl="node1" presStyleIdx="3" presStyleCnt="4">
        <dgm:presLayoutVars>
          <dgm:chMax val="0"/>
          <dgm:bulletEnabled val="1"/>
        </dgm:presLayoutVars>
      </dgm:prSet>
      <dgm:spPr/>
    </dgm:pt>
    <dgm:pt modelId="{8B6CC1D2-CF55-49E8-AF8B-1722B342C937}" type="pres">
      <dgm:prSet presAssocID="{EAAB4B60-ADB5-4F39-A0AE-246990477E03}" presName="negativeSpace" presStyleCnt="0"/>
      <dgm:spPr/>
    </dgm:pt>
    <dgm:pt modelId="{F253A5E9-2BB2-4826-B1F4-4D33EC8867DD}" type="pres">
      <dgm:prSet presAssocID="{EAAB4B60-ADB5-4F39-A0AE-246990477E03}" presName="childText" presStyleLbl="conFgAcc1" presStyleIdx="3" presStyleCnt="4">
        <dgm:presLayoutVars>
          <dgm:bulletEnabled val="1"/>
        </dgm:presLayoutVars>
      </dgm:prSet>
      <dgm:spPr/>
    </dgm:pt>
  </dgm:ptLst>
  <dgm:cxnLst>
    <dgm:cxn modelId="{E9A14D0F-209F-48E0-B57F-2FAB35311A24}" srcId="{EAAB4B60-ADB5-4F39-A0AE-246990477E03}" destId="{8A98F5E0-399A-4755-B41E-4CB9F4E13A39}" srcOrd="1" destOrd="0" parTransId="{0E8EA0FF-4223-4C2D-9DF7-023D05FE5B68}" sibTransId="{5552B0C9-7703-4EF8-8E8B-62B8F05D8029}"/>
    <dgm:cxn modelId="{947FE210-9A30-4468-B68C-31ED483F7486}" type="presOf" srcId="{17AE517A-440C-41E8-91BE-DEBFCE93FE05}" destId="{1ADCC7D1-8204-48DA-84C4-68F625FF160C}" srcOrd="0" destOrd="0" presId="urn:microsoft.com/office/officeart/2005/8/layout/list1"/>
    <dgm:cxn modelId="{340E7416-E49D-45E4-A904-61512DC9985B}" srcId="{EAAB4B60-ADB5-4F39-A0AE-246990477E03}" destId="{1E3A7F4E-18B1-4703-8B05-06A132317016}" srcOrd="0" destOrd="0" parTransId="{6BBADBD9-33F6-4B77-B732-51EC0B963312}" sibTransId="{7AB88350-DB04-4463-95D7-98D66DF424AB}"/>
    <dgm:cxn modelId="{C0164322-3ED6-4B99-A6FC-5A0FB266175A}" srcId="{04101EAB-E5D1-4631-8C54-0D18EBD010C9}" destId="{EAB8491C-B2E3-4EB0-A863-DE364EB6600A}" srcOrd="0" destOrd="0" parTransId="{F7DFEFD6-2A5E-4B83-A1E8-692F6C74B847}" sibTransId="{27C47E71-9046-4358-B50E-30D2D752112E}"/>
    <dgm:cxn modelId="{F0ABAF23-993C-465B-AE97-C7815DA25524}" type="presOf" srcId="{EAAB4B60-ADB5-4F39-A0AE-246990477E03}" destId="{F1E4B1AB-2E3B-4309-AED4-21E8BD1C6703}" srcOrd="1" destOrd="0" presId="urn:microsoft.com/office/officeart/2005/8/layout/list1"/>
    <dgm:cxn modelId="{F5716F29-47F1-42B1-9ED6-FF4C4CD921D8}" srcId="{54BA001A-0B58-4C02-AC48-9ACC1171C1D4}" destId="{04101EAB-E5D1-4631-8C54-0D18EBD010C9}" srcOrd="2" destOrd="0" parTransId="{98FB58DF-14B2-4C88-9E3E-312B6DE4FF50}" sibTransId="{7860B55D-1F3D-4D5B-80B7-D6A27F3D0212}"/>
    <dgm:cxn modelId="{B5B67932-8906-4C0F-AB3C-2384363E895D}" type="presOf" srcId="{04101EAB-E5D1-4631-8C54-0D18EBD010C9}" destId="{D68A2891-53A9-4AE1-BB62-6856FE92AE1D}" srcOrd="0" destOrd="0" presId="urn:microsoft.com/office/officeart/2005/8/layout/list1"/>
    <dgm:cxn modelId="{39942537-983A-410E-9EBA-9CDF49630152}" srcId="{54BA001A-0B58-4C02-AC48-9ACC1171C1D4}" destId="{6FF7EBCF-40C8-41E7-AEFE-02147112F521}" srcOrd="0" destOrd="0" parTransId="{FB24456A-68B9-447C-840F-B16350CCCBAA}" sibTransId="{A3F0AA31-D22E-4782-AC63-19DC832AC015}"/>
    <dgm:cxn modelId="{DFB18C37-3129-4D5D-8365-785488880A3B}" type="presOf" srcId="{04101EAB-E5D1-4631-8C54-0D18EBD010C9}" destId="{6A484BC4-5042-4AAF-9D72-3BB3BA426208}" srcOrd="1" destOrd="0" presId="urn:microsoft.com/office/officeart/2005/8/layout/list1"/>
    <dgm:cxn modelId="{65321D40-6F16-4F7A-A61E-E5D0ADD76EAC}" type="presOf" srcId="{EAAB4B60-ADB5-4F39-A0AE-246990477E03}" destId="{CB8439E7-BE49-459E-83B9-B466ABA885EA}" srcOrd="0" destOrd="0" presId="urn:microsoft.com/office/officeart/2005/8/layout/list1"/>
    <dgm:cxn modelId="{81C30D62-5A40-4486-8747-E527DEE7781B}" srcId="{04101EAB-E5D1-4631-8C54-0D18EBD010C9}" destId="{4A4823A0-0B08-49AD-86D5-FAAA98DD1F97}" srcOrd="2" destOrd="0" parTransId="{AA513F7B-1059-4438-B174-D75AD1AD17D3}" sibTransId="{5A3C63F3-8A83-4BBC-9E72-DDE56CC091A5}"/>
    <dgm:cxn modelId="{8C960966-4091-4958-9F02-2C55AB4183D9}" type="presOf" srcId="{BCCF2A9D-D74A-4958-A9BF-05C49049DC79}" destId="{127E9575-0EFC-4E20-BB2B-CA9729926996}" srcOrd="0" destOrd="0" presId="urn:microsoft.com/office/officeart/2005/8/layout/list1"/>
    <dgm:cxn modelId="{E414D747-3BF7-49C8-A82B-295C2DF17873}" type="presOf" srcId="{17AE517A-440C-41E8-91BE-DEBFCE93FE05}" destId="{2AE985FF-D5BE-4BB2-A94E-63CD5C96AAAA}" srcOrd="1" destOrd="0" presId="urn:microsoft.com/office/officeart/2005/8/layout/list1"/>
    <dgm:cxn modelId="{B7590D7D-084E-4F15-B6FC-F4D2AC1FA612}" type="presOf" srcId="{6FF7EBCF-40C8-41E7-AEFE-02147112F521}" destId="{19082380-3BD0-4B0B-822D-59C160563F9D}" srcOrd="0" destOrd="0" presId="urn:microsoft.com/office/officeart/2005/8/layout/list1"/>
    <dgm:cxn modelId="{B05CAC80-6AC3-47E1-8761-69C8B2E8FF6F}" type="presOf" srcId="{4A4823A0-0B08-49AD-86D5-FAAA98DD1F97}" destId="{FFD85751-8203-4B42-9C46-1080BFAB9338}" srcOrd="0" destOrd="2" presId="urn:microsoft.com/office/officeart/2005/8/layout/list1"/>
    <dgm:cxn modelId="{6C530B93-DBB4-4611-BE9A-763597655668}" srcId="{54BA001A-0B58-4C02-AC48-9ACC1171C1D4}" destId="{17AE517A-440C-41E8-91BE-DEBFCE93FE05}" srcOrd="1" destOrd="0" parTransId="{DA937827-6AB3-44CD-ABC2-DF1B4E8AAB8E}" sibTransId="{52D22351-0503-4031-BB6E-F5BF48E9DFAE}"/>
    <dgm:cxn modelId="{AC3B01A0-0E74-4470-A578-A2A0E7B52360}" type="presOf" srcId="{804EAB1C-C317-448D-AC52-9C9F330E44AC}" destId="{FFD85751-8203-4B42-9C46-1080BFAB9338}" srcOrd="0" destOrd="1" presId="urn:microsoft.com/office/officeart/2005/8/layout/list1"/>
    <dgm:cxn modelId="{7CF758AE-42F1-4C76-BF28-69A920980FDD}" type="presOf" srcId="{EAB8491C-B2E3-4EB0-A863-DE364EB6600A}" destId="{FFD85751-8203-4B42-9C46-1080BFAB9338}" srcOrd="0" destOrd="0" presId="urn:microsoft.com/office/officeart/2005/8/layout/list1"/>
    <dgm:cxn modelId="{1ABEC6B0-A2A6-4C05-A48F-A2ADA2988B0F}" type="presOf" srcId="{6FF7EBCF-40C8-41E7-AEFE-02147112F521}" destId="{69384754-5E1D-4196-82A5-856CD2CDCD06}" srcOrd="1" destOrd="0" presId="urn:microsoft.com/office/officeart/2005/8/layout/list1"/>
    <dgm:cxn modelId="{854DABB6-32A9-433E-9869-E571A2CBFB17}" type="presOf" srcId="{8A98F5E0-399A-4755-B41E-4CB9F4E13A39}" destId="{F253A5E9-2BB2-4826-B1F4-4D33EC8867DD}" srcOrd="0" destOrd="1" presId="urn:microsoft.com/office/officeart/2005/8/layout/list1"/>
    <dgm:cxn modelId="{1A3966B8-A36F-4488-9E79-636BEE205C08}" srcId="{04101EAB-E5D1-4631-8C54-0D18EBD010C9}" destId="{804EAB1C-C317-448D-AC52-9C9F330E44AC}" srcOrd="1" destOrd="0" parTransId="{D0E12184-8841-46A1-B543-827EA46C9FCE}" sibTransId="{87F284B1-1AF0-4C64-968F-13007E528B25}"/>
    <dgm:cxn modelId="{5E25D6C9-B624-479B-829C-38F47F05EDA9}" type="presOf" srcId="{437EC595-385E-42AF-9CB1-24B0627BED1D}" destId="{C3DE427C-093E-456F-A472-ADDD018BBA11}" srcOrd="0" destOrd="0" presId="urn:microsoft.com/office/officeart/2005/8/layout/list1"/>
    <dgm:cxn modelId="{0FF5D0CB-C43F-4D02-93B0-10F626DCC866}" srcId="{6FF7EBCF-40C8-41E7-AEFE-02147112F521}" destId="{BCCF2A9D-D74A-4958-A9BF-05C49049DC79}" srcOrd="0" destOrd="0" parTransId="{28705656-9576-45EF-A794-65E0A0908927}" sibTransId="{1D3296AB-6ACC-4E6E-BF29-7F8C4515BA24}"/>
    <dgm:cxn modelId="{F3C899D8-31AD-4EA2-B5D2-9D4A212BD7BC}" type="presOf" srcId="{54BA001A-0B58-4C02-AC48-9ACC1171C1D4}" destId="{153BF2D7-2187-476E-8EB0-C2879E06B16B}" srcOrd="0" destOrd="0" presId="urn:microsoft.com/office/officeart/2005/8/layout/list1"/>
    <dgm:cxn modelId="{DC8AF0E2-5E97-414B-AAF5-DAEB338D6471}" srcId="{54BA001A-0B58-4C02-AC48-9ACC1171C1D4}" destId="{EAAB4B60-ADB5-4F39-A0AE-246990477E03}" srcOrd="3" destOrd="0" parTransId="{F48E367B-76E9-454E-989E-E4ABA58F3086}" sibTransId="{6C91DC54-21C5-4649-BA16-6A47B189CE8A}"/>
    <dgm:cxn modelId="{693FE0F2-4DAC-4E9F-B8D8-EBD4FB94CC81}" srcId="{17AE517A-440C-41E8-91BE-DEBFCE93FE05}" destId="{437EC595-385E-42AF-9CB1-24B0627BED1D}" srcOrd="0" destOrd="0" parTransId="{63B63A37-55A0-4155-8AF5-F5F036F92571}" sibTransId="{C8AD2BB8-E70E-4720-961E-E70935D89A89}"/>
    <dgm:cxn modelId="{E33D1CF6-243A-42D7-8B5A-63703CC2110D}" type="presOf" srcId="{1E3A7F4E-18B1-4703-8B05-06A132317016}" destId="{F253A5E9-2BB2-4826-B1F4-4D33EC8867DD}" srcOrd="0" destOrd="0" presId="urn:microsoft.com/office/officeart/2005/8/layout/list1"/>
    <dgm:cxn modelId="{F94BB77C-DF61-495D-B55C-1182F7AF825B}" type="presParOf" srcId="{153BF2D7-2187-476E-8EB0-C2879E06B16B}" destId="{351C6397-D57F-4F03-A2D3-9340982962DC}" srcOrd="0" destOrd="0" presId="urn:microsoft.com/office/officeart/2005/8/layout/list1"/>
    <dgm:cxn modelId="{D7ABF27E-49AC-4BFD-A7DE-CC0FD339EE85}" type="presParOf" srcId="{351C6397-D57F-4F03-A2D3-9340982962DC}" destId="{19082380-3BD0-4B0B-822D-59C160563F9D}" srcOrd="0" destOrd="0" presId="urn:microsoft.com/office/officeart/2005/8/layout/list1"/>
    <dgm:cxn modelId="{C3561215-5F1F-4B79-848B-5024B9E55049}" type="presParOf" srcId="{351C6397-D57F-4F03-A2D3-9340982962DC}" destId="{69384754-5E1D-4196-82A5-856CD2CDCD06}" srcOrd="1" destOrd="0" presId="urn:microsoft.com/office/officeart/2005/8/layout/list1"/>
    <dgm:cxn modelId="{91B8081D-AD2A-489D-A36F-C0895301E703}" type="presParOf" srcId="{153BF2D7-2187-476E-8EB0-C2879E06B16B}" destId="{5B7C9F09-5474-4166-84DD-B00FC832951C}" srcOrd="1" destOrd="0" presId="urn:microsoft.com/office/officeart/2005/8/layout/list1"/>
    <dgm:cxn modelId="{E288C043-E081-492C-BFFD-B5548EC967BB}" type="presParOf" srcId="{153BF2D7-2187-476E-8EB0-C2879E06B16B}" destId="{127E9575-0EFC-4E20-BB2B-CA9729926996}" srcOrd="2" destOrd="0" presId="urn:microsoft.com/office/officeart/2005/8/layout/list1"/>
    <dgm:cxn modelId="{7F0120B8-53E3-4B09-83B5-124D5C6FD9C8}" type="presParOf" srcId="{153BF2D7-2187-476E-8EB0-C2879E06B16B}" destId="{4523981E-C848-40D7-A67B-9E8BD0F79E38}" srcOrd="3" destOrd="0" presId="urn:microsoft.com/office/officeart/2005/8/layout/list1"/>
    <dgm:cxn modelId="{39BDC0EE-E648-4B88-AA3B-3AD2FE39410C}" type="presParOf" srcId="{153BF2D7-2187-476E-8EB0-C2879E06B16B}" destId="{D1D52CCA-5539-46CD-AA53-105F38AF6CA4}" srcOrd="4" destOrd="0" presId="urn:microsoft.com/office/officeart/2005/8/layout/list1"/>
    <dgm:cxn modelId="{08F00534-D79F-4C79-BA85-DC8F04078565}" type="presParOf" srcId="{D1D52CCA-5539-46CD-AA53-105F38AF6CA4}" destId="{1ADCC7D1-8204-48DA-84C4-68F625FF160C}" srcOrd="0" destOrd="0" presId="urn:microsoft.com/office/officeart/2005/8/layout/list1"/>
    <dgm:cxn modelId="{4686D60B-A905-46A6-A49F-9326D5B11A76}" type="presParOf" srcId="{D1D52CCA-5539-46CD-AA53-105F38AF6CA4}" destId="{2AE985FF-D5BE-4BB2-A94E-63CD5C96AAAA}" srcOrd="1" destOrd="0" presId="urn:microsoft.com/office/officeart/2005/8/layout/list1"/>
    <dgm:cxn modelId="{0ED54992-EE06-4070-8276-E1E073B694C9}" type="presParOf" srcId="{153BF2D7-2187-476E-8EB0-C2879E06B16B}" destId="{237845BB-3D73-4A1F-82E0-EF668141DF4C}" srcOrd="5" destOrd="0" presId="urn:microsoft.com/office/officeart/2005/8/layout/list1"/>
    <dgm:cxn modelId="{FC8E65C2-0BA6-4DD9-8F4F-FA4AF6E5F889}" type="presParOf" srcId="{153BF2D7-2187-476E-8EB0-C2879E06B16B}" destId="{C3DE427C-093E-456F-A472-ADDD018BBA11}" srcOrd="6" destOrd="0" presId="urn:microsoft.com/office/officeart/2005/8/layout/list1"/>
    <dgm:cxn modelId="{56A5B0D6-0F7C-43EE-AB4A-04AF67AECA11}" type="presParOf" srcId="{153BF2D7-2187-476E-8EB0-C2879E06B16B}" destId="{B30753FD-104A-4A4D-8EFD-788A4B035DA6}" srcOrd="7" destOrd="0" presId="urn:microsoft.com/office/officeart/2005/8/layout/list1"/>
    <dgm:cxn modelId="{C1364208-74F9-46C2-A597-51CBB71EF4F0}" type="presParOf" srcId="{153BF2D7-2187-476E-8EB0-C2879E06B16B}" destId="{626DE321-25C0-4B29-BE5E-368D17E324F2}" srcOrd="8" destOrd="0" presId="urn:microsoft.com/office/officeart/2005/8/layout/list1"/>
    <dgm:cxn modelId="{AE88E3A7-90B7-448B-84FC-3771A26476D5}" type="presParOf" srcId="{626DE321-25C0-4B29-BE5E-368D17E324F2}" destId="{D68A2891-53A9-4AE1-BB62-6856FE92AE1D}" srcOrd="0" destOrd="0" presId="urn:microsoft.com/office/officeart/2005/8/layout/list1"/>
    <dgm:cxn modelId="{C279F10C-7D41-49B9-8BD7-74D17400C1B1}" type="presParOf" srcId="{626DE321-25C0-4B29-BE5E-368D17E324F2}" destId="{6A484BC4-5042-4AAF-9D72-3BB3BA426208}" srcOrd="1" destOrd="0" presId="urn:microsoft.com/office/officeart/2005/8/layout/list1"/>
    <dgm:cxn modelId="{E1992A6A-55AB-4467-8A5F-BCBF5A1F4039}" type="presParOf" srcId="{153BF2D7-2187-476E-8EB0-C2879E06B16B}" destId="{E429E8C7-67F2-40FD-A338-A399DAEFF7E4}" srcOrd="9" destOrd="0" presId="urn:microsoft.com/office/officeart/2005/8/layout/list1"/>
    <dgm:cxn modelId="{DE87F962-6ECB-4492-BB02-6A627B8E6321}" type="presParOf" srcId="{153BF2D7-2187-476E-8EB0-C2879E06B16B}" destId="{FFD85751-8203-4B42-9C46-1080BFAB9338}" srcOrd="10" destOrd="0" presId="urn:microsoft.com/office/officeart/2005/8/layout/list1"/>
    <dgm:cxn modelId="{C269023A-C5EF-40BD-BC48-AD09DA51151B}" type="presParOf" srcId="{153BF2D7-2187-476E-8EB0-C2879E06B16B}" destId="{68F253BF-6BD7-43F7-8966-3F8206F1DCF4}" srcOrd="11" destOrd="0" presId="urn:microsoft.com/office/officeart/2005/8/layout/list1"/>
    <dgm:cxn modelId="{DCBF0FAC-5DE5-41E3-804B-174083C596BD}" type="presParOf" srcId="{153BF2D7-2187-476E-8EB0-C2879E06B16B}" destId="{E5B36958-2E63-48F9-B1F3-87549BBA3969}" srcOrd="12" destOrd="0" presId="urn:microsoft.com/office/officeart/2005/8/layout/list1"/>
    <dgm:cxn modelId="{A4AA008F-A940-4914-B9F7-D03DD1202C43}" type="presParOf" srcId="{E5B36958-2E63-48F9-B1F3-87549BBA3969}" destId="{CB8439E7-BE49-459E-83B9-B466ABA885EA}" srcOrd="0" destOrd="0" presId="urn:microsoft.com/office/officeart/2005/8/layout/list1"/>
    <dgm:cxn modelId="{59D960B3-1037-4368-AB6B-82218603EB99}" type="presParOf" srcId="{E5B36958-2E63-48F9-B1F3-87549BBA3969}" destId="{F1E4B1AB-2E3B-4309-AED4-21E8BD1C6703}" srcOrd="1" destOrd="0" presId="urn:microsoft.com/office/officeart/2005/8/layout/list1"/>
    <dgm:cxn modelId="{FC7B1719-0D34-4701-A89D-3C68FA4D5259}" type="presParOf" srcId="{153BF2D7-2187-476E-8EB0-C2879E06B16B}" destId="{8B6CC1D2-CF55-49E8-AF8B-1722B342C937}" srcOrd="13" destOrd="0" presId="urn:microsoft.com/office/officeart/2005/8/layout/list1"/>
    <dgm:cxn modelId="{521AE010-7AF1-498F-81A3-18F896E43C1A}" type="presParOf" srcId="{153BF2D7-2187-476E-8EB0-C2879E06B16B}" destId="{F253A5E9-2BB2-4826-B1F4-4D33EC8867D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5EF9D3-507D-43B1-BE7C-D257384CF16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9106B7E-41F9-497D-A52E-2BE82FFCD1B0}">
      <dgm:prSet/>
      <dgm:spPr/>
      <dgm:t>
        <a:bodyPr/>
        <a:lstStyle/>
        <a:p>
          <a:r>
            <a:rPr lang="en-US" dirty="0"/>
            <a:t>Workgroup House Bill 516 (Appendix A) charged the Maryland State Department of Education to convene a workgroup to:</a:t>
          </a:r>
        </a:p>
      </dgm:t>
    </dgm:pt>
    <dgm:pt modelId="{1AD02222-44B7-463E-BED7-ED6459675264}" type="parTrans" cxnId="{2FDBD165-C1E9-4A9D-9A01-B8FE4FECDF5B}">
      <dgm:prSet/>
      <dgm:spPr/>
      <dgm:t>
        <a:bodyPr/>
        <a:lstStyle/>
        <a:p>
          <a:endParaRPr lang="en-US"/>
        </a:p>
      </dgm:t>
    </dgm:pt>
    <dgm:pt modelId="{B58F58E0-81DA-41D3-B611-8976FA39877B}" type="sibTrans" cxnId="{2FDBD165-C1E9-4A9D-9A01-B8FE4FECDF5B}">
      <dgm:prSet/>
      <dgm:spPr/>
      <dgm:t>
        <a:bodyPr/>
        <a:lstStyle/>
        <a:p>
          <a:endParaRPr lang="en-US"/>
        </a:p>
      </dgm:t>
    </dgm:pt>
    <dgm:pt modelId="{40EF4891-3CAC-452F-A318-6934F6B821A6}">
      <dgm:prSet/>
      <dgm:spPr/>
      <dgm:t>
        <a:bodyPr/>
        <a:lstStyle/>
        <a:p>
          <a:r>
            <a:rPr lang="en-US"/>
            <a:t>· Estimate the number and proportion of eligible children who are four years old currently being served by publicly funded prekindergarten programs using the free and reduced-price meal eligibility data for kindergarten through second grade as a proxy.</a:t>
          </a:r>
        </a:p>
      </dgm:t>
    </dgm:pt>
    <dgm:pt modelId="{87F870F3-FCEB-487F-BA52-3DB57A92FACB}" type="parTrans" cxnId="{359FB163-293B-4B46-835E-398628A509F1}">
      <dgm:prSet/>
      <dgm:spPr/>
      <dgm:t>
        <a:bodyPr/>
        <a:lstStyle/>
        <a:p>
          <a:endParaRPr lang="en-US"/>
        </a:p>
      </dgm:t>
    </dgm:pt>
    <dgm:pt modelId="{83A67E1E-69A9-4032-80AD-70ED4BAA1265}" type="sibTrans" cxnId="{359FB163-293B-4B46-835E-398628A509F1}">
      <dgm:prSet/>
      <dgm:spPr/>
      <dgm:t>
        <a:bodyPr/>
        <a:lstStyle/>
        <a:p>
          <a:endParaRPr lang="en-US"/>
        </a:p>
      </dgm:t>
    </dgm:pt>
    <dgm:pt modelId="{878E8DA5-60CD-412C-BB13-D3B09C440C1D}">
      <dgm:prSet/>
      <dgm:spPr/>
      <dgm:t>
        <a:bodyPr/>
        <a:lstStyle/>
        <a:p>
          <a:r>
            <a:rPr lang="en-US"/>
            <a:t>· Make recommendations regarding an implementation plan, based on Augenblick, Palaich and Associates’ January 2016 A Comprehensive Analysis of Prekindergarten in Maryland report (Appendix I), </a:t>
          </a:r>
        </a:p>
      </dgm:t>
    </dgm:pt>
    <dgm:pt modelId="{5CBF5ADB-FF74-494A-8351-32F2D6028E6B}" type="parTrans" cxnId="{2841FBB2-E1A2-4646-BADF-95EC3E796010}">
      <dgm:prSet/>
      <dgm:spPr/>
      <dgm:t>
        <a:bodyPr/>
        <a:lstStyle/>
        <a:p>
          <a:endParaRPr lang="en-US"/>
        </a:p>
      </dgm:t>
    </dgm:pt>
    <dgm:pt modelId="{4C597934-EB1F-4A4C-9CF4-91A832E9EC92}" type="sibTrans" cxnId="{2841FBB2-E1A2-4646-BADF-95EC3E796010}">
      <dgm:prSet/>
      <dgm:spPr/>
      <dgm:t>
        <a:bodyPr/>
        <a:lstStyle/>
        <a:p>
          <a:endParaRPr lang="en-US"/>
        </a:p>
      </dgm:t>
    </dgm:pt>
    <dgm:pt modelId="{4BC1B80B-F522-4DE5-BFDB-D1C0896A68E5}">
      <dgm:prSet/>
      <dgm:spPr/>
      <dgm:t>
        <a:bodyPr/>
        <a:lstStyle/>
        <a:p>
          <a:r>
            <a:rPr lang="en-US"/>
            <a:t>to make quality, full-day prekindergarten universally available to children who are four years old, to include the following (Statement of Work - Appendix B): </a:t>
          </a:r>
        </a:p>
      </dgm:t>
    </dgm:pt>
    <dgm:pt modelId="{887786E1-2C75-41BE-9381-997E92E2D1C1}" type="parTrans" cxnId="{B9F8FA43-A7FB-4B8F-B8CC-DAE63C8FAAF8}">
      <dgm:prSet/>
      <dgm:spPr/>
      <dgm:t>
        <a:bodyPr/>
        <a:lstStyle/>
        <a:p>
          <a:endParaRPr lang="en-US"/>
        </a:p>
      </dgm:t>
    </dgm:pt>
    <dgm:pt modelId="{59CB43DD-5B37-4FA1-AE72-EA5DDDEF884B}" type="sibTrans" cxnId="{B9F8FA43-A7FB-4B8F-B8CC-DAE63C8FAAF8}">
      <dgm:prSet/>
      <dgm:spPr/>
      <dgm:t>
        <a:bodyPr/>
        <a:lstStyle/>
        <a:p>
          <a:endParaRPr lang="en-US"/>
        </a:p>
      </dgm:t>
    </dgm:pt>
    <dgm:pt modelId="{1D628C65-AFEB-4BCB-831D-B63E4E6A89DB}">
      <dgm:prSet/>
      <dgm:spPr/>
      <dgm:t>
        <a:bodyPr/>
        <a:lstStyle/>
        <a:p>
          <a:r>
            <a:rPr lang="en-US"/>
            <a:t>a mixed delivery system of public and private providers meeting the high-quality requirement; </a:t>
          </a:r>
        </a:p>
      </dgm:t>
    </dgm:pt>
    <dgm:pt modelId="{F317DFC9-2E75-4935-8EF0-FAA88DDF1B06}" type="parTrans" cxnId="{C824DB45-6D92-418B-8489-5D61F00AC37F}">
      <dgm:prSet/>
      <dgm:spPr/>
      <dgm:t>
        <a:bodyPr/>
        <a:lstStyle/>
        <a:p>
          <a:endParaRPr lang="en-US"/>
        </a:p>
      </dgm:t>
    </dgm:pt>
    <dgm:pt modelId="{258EED6F-BC00-4E03-A72F-7F0DC21802EB}" type="sibTrans" cxnId="{C824DB45-6D92-418B-8489-5D61F00AC37F}">
      <dgm:prSet/>
      <dgm:spPr/>
      <dgm:t>
        <a:bodyPr/>
        <a:lstStyle/>
        <a:p>
          <a:endParaRPr lang="en-US"/>
        </a:p>
      </dgm:t>
    </dgm:pt>
    <dgm:pt modelId="{491C1618-410B-4AAC-BEFE-545BE5802CDB}">
      <dgm:prSet/>
      <dgm:spPr/>
      <dgm:t>
        <a:bodyPr/>
        <a:lstStyle/>
        <a:p>
          <a:r>
            <a:rPr lang="en-US"/>
            <a:t>a sliding income scale for family contribution; o capacity of existing high-quality providers and credentialed staff; </a:t>
          </a:r>
        </a:p>
      </dgm:t>
    </dgm:pt>
    <dgm:pt modelId="{440E7503-D161-4C2E-99D2-F35502D7EC1A}" type="parTrans" cxnId="{B3CD0CB8-A796-4C0B-9FD4-0B5AC1C37A56}">
      <dgm:prSet/>
      <dgm:spPr/>
      <dgm:t>
        <a:bodyPr/>
        <a:lstStyle/>
        <a:p>
          <a:endParaRPr lang="en-US"/>
        </a:p>
      </dgm:t>
    </dgm:pt>
    <dgm:pt modelId="{5DFA09C7-7DDE-46E0-AC05-7075E5D71AFC}" type="sibTrans" cxnId="{B3CD0CB8-A796-4C0B-9FD4-0B5AC1C37A56}">
      <dgm:prSet/>
      <dgm:spPr/>
      <dgm:t>
        <a:bodyPr/>
        <a:lstStyle/>
        <a:p>
          <a:endParaRPr lang="en-US"/>
        </a:p>
      </dgm:t>
    </dgm:pt>
    <dgm:pt modelId="{C2CC233A-B551-446C-B76C-17FA3835DE32}">
      <dgm:prSet/>
      <dgm:spPr/>
      <dgm:t>
        <a:bodyPr/>
        <a:lstStyle/>
        <a:p>
          <a:r>
            <a:rPr lang="en-US" dirty="0"/>
            <a:t>a plan to increase capacity of high-quality providers and staff;  the impact on school space; the impact by jurisdiction; </a:t>
          </a:r>
        </a:p>
      </dgm:t>
    </dgm:pt>
    <dgm:pt modelId="{A988BAD3-16A5-4A03-AD81-A0217BC17FC4}" type="parTrans" cxnId="{206C0955-DD92-4EA6-81D5-18FFAF1A7033}">
      <dgm:prSet/>
      <dgm:spPr/>
      <dgm:t>
        <a:bodyPr/>
        <a:lstStyle/>
        <a:p>
          <a:endParaRPr lang="en-US"/>
        </a:p>
      </dgm:t>
    </dgm:pt>
    <dgm:pt modelId="{7748F28B-33C5-4496-A85E-553693890EFA}" type="sibTrans" cxnId="{206C0955-DD92-4EA6-81D5-18FFAF1A7033}">
      <dgm:prSet/>
      <dgm:spPr/>
      <dgm:t>
        <a:bodyPr/>
        <a:lstStyle/>
        <a:p>
          <a:endParaRPr lang="en-US"/>
        </a:p>
      </dgm:t>
    </dgm:pt>
    <dgm:pt modelId="{B6906D36-234A-480E-8D05-61FC20056440}">
      <dgm:prSet/>
      <dgm:spPr/>
      <dgm:t>
        <a:bodyPr/>
        <a:lstStyle/>
        <a:p>
          <a:r>
            <a:rPr lang="en-US"/>
            <a:t>the potential for school systems to partner with private providers or Head Start centers to increase capacity;</a:t>
          </a:r>
        </a:p>
      </dgm:t>
    </dgm:pt>
    <dgm:pt modelId="{2C6D3C60-7014-4174-8A83-66B9C0037DE7}" type="parTrans" cxnId="{A39CAC68-99F3-40F1-89C5-E44CAE3AF5E9}">
      <dgm:prSet/>
      <dgm:spPr/>
      <dgm:t>
        <a:bodyPr/>
        <a:lstStyle/>
        <a:p>
          <a:endParaRPr lang="en-US"/>
        </a:p>
      </dgm:t>
    </dgm:pt>
    <dgm:pt modelId="{C39945C5-3F47-4909-A913-400B75619082}" type="sibTrans" cxnId="{A39CAC68-99F3-40F1-89C5-E44CAE3AF5E9}">
      <dgm:prSet/>
      <dgm:spPr/>
      <dgm:t>
        <a:bodyPr/>
        <a:lstStyle/>
        <a:p>
          <a:endParaRPr lang="en-US"/>
        </a:p>
      </dgm:t>
    </dgm:pt>
    <dgm:pt modelId="{F388BB0E-9080-4D71-8616-517CC0EF6B44}">
      <dgm:prSet/>
      <dgm:spPr/>
      <dgm:t>
        <a:bodyPr/>
        <a:lstStyle/>
        <a:p>
          <a:r>
            <a:rPr lang="en-US"/>
            <a:t>and any options to merge various funding streams for prekindergarten to provide a seamless and diverse experience for families. </a:t>
          </a:r>
        </a:p>
      </dgm:t>
    </dgm:pt>
    <dgm:pt modelId="{A96C02CF-2CC3-4BC6-91A8-AB8CB58FEFF2}" type="parTrans" cxnId="{DCBCF122-3C1A-4F4D-94CF-8D8E13CA1A2A}">
      <dgm:prSet/>
      <dgm:spPr/>
      <dgm:t>
        <a:bodyPr/>
        <a:lstStyle/>
        <a:p>
          <a:endParaRPr lang="en-US"/>
        </a:p>
      </dgm:t>
    </dgm:pt>
    <dgm:pt modelId="{BBAAAFB2-4F71-4F13-858D-DCCA850F5992}" type="sibTrans" cxnId="{DCBCF122-3C1A-4F4D-94CF-8D8E13CA1A2A}">
      <dgm:prSet/>
      <dgm:spPr/>
      <dgm:t>
        <a:bodyPr/>
        <a:lstStyle/>
        <a:p>
          <a:endParaRPr lang="en-US"/>
        </a:p>
      </dgm:t>
    </dgm:pt>
    <dgm:pt modelId="{7FF7CBF9-86B6-4609-9016-CE07155FB3FF}" type="pres">
      <dgm:prSet presAssocID="{9F5EF9D3-507D-43B1-BE7C-D257384CF165}" presName="diagram" presStyleCnt="0">
        <dgm:presLayoutVars>
          <dgm:dir/>
          <dgm:resizeHandles val="exact"/>
        </dgm:presLayoutVars>
      </dgm:prSet>
      <dgm:spPr/>
    </dgm:pt>
    <dgm:pt modelId="{000B73D9-5ED3-45D2-AF33-2A773D6F82AE}" type="pres">
      <dgm:prSet presAssocID="{89106B7E-41F9-497D-A52E-2BE82FFCD1B0}" presName="node" presStyleLbl="node1" presStyleIdx="0" presStyleCnt="9">
        <dgm:presLayoutVars>
          <dgm:bulletEnabled val="1"/>
        </dgm:presLayoutVars>
      </dgm:prSet>
      <dgm:spPr/>
    </dgm:pt>
    <dgm:pt modelId="{EC1B7797-43D7-4947-AFBF-8C0D63873C42}" type="pres">
      <dgm:prSet presAssocID="{B58F58E0-81DA-41D3-B611-8976FA39877B}" presName="sibTrans" presStyleCnt="0"/>
      <dgm:spPr/>
    </dgm:pt>
    <dgm:pt modelId="{0236466B-948B-4D4A-92C8-47B6E3B503C2}" type="pres">
      <dgm:prSet presAssocID="{40EF4891-3CAC-452F-A318-6934F6B821A6}" presName="node" presStyleLbl="node1" presStyleIdx="1" presStyleCnt="9">
        <dgm:presLayoutVars>
          <dgm:bulletEnabled val="1"/>
        </dgm:presLayoutVars>
      </dgm:prSet>
      <dgm:spPr/>
    </dgm:pt>
    <dgm:pt modelId="{846BEF4F-F7D9-4E19-A0E7-A80103DE1542}" type="pres">
      <dgm:prSet presAssocID="{83A67E1E-69A9-4032-80AD-70ED4BAA1265}" presName="sibTrans" presStyleCnt="0"/>
      <dgm:spPr/>
    </dgm:pt>
    <dgm:pt modelId="{931F47B7-7BA1-4593-B6DC-BB4C229A97B4}" type="pres">
      <dgm:prSet presAssocID="{878E8DA5-60CD-412C-BB13-D3B09C440C1D}" presName="node" presStyleLbl="node1" presStyleIdx="2" presStyleCnt="9">
        <dgm:presLayoutVars>
          <dgm:bulletEnabled val="1"/>
        </dgm:presLayoutVars>
      </dgm:prSet>
      <dgm:spPr/>
    </dgm:pt>
    <dgm:pt modelId="{BC9B29CB-C8F7-4529-9211-A0E3289311DF}" type="pres">
      <dgm:prSet presAssocID="{4C597934-EB1F-4A4C-9CF4-91A832E9EC92}" presName="sibTrans" presStyleCnt="0"/>
      <dgm:spPr/>
    </dgm:pt>
    <dgm:pt modelId="{F2705BAA-FE66-434B-8B72-19451A988EF0}" type="pres">
      <dgm:prSet presAssocID="{4BC1B80B-F522-4DE5-BFDB-D1C0896A68E5}" presName="node" presStyleLbl="node1" presStyleIdx="3" presStyleCnt="9">
        <dgm:presLayoutVars>
          <dgm:bulletEnabled val="1"/>
        </dgm:presLayoutVars>
      </dgm:prSet>
      <dgm:spPr/>
    </dgm:pt>
    <dgm:pt modelId="{3DBB66DA-2DEA-44B2-93D0-354185B0332E}" type="pres">
      <dgm:prSet presAssocID="{59CB43DD-5B37-4FA1-AE72-EA5DDDEF884B}" presName="sibTrans" presStyleCnt="0"/>
      <dgm:spPr/>
    </dgm:pt>
    <dgm:pt modelId="{28E7C056-1FFB-4F3A-9665-64437EBED6EE}" type="pres">
      <dgm:prSet presAssocID="{1D628C65-AFEB-4BCB-831D-B63E4E6A89DB}" presName="node" presStyleLbl="node1" presStyleIdx="4" presStyleCnt="9">
        <dgm:presLayoutVars>
          <dgm:bulletEnabled val="1"/>
        </dgm:presLayoutVars>
      </dgm:prSet>
      <dgm:spPr/>
    </dgm:pt>
    <dgm:pt modelId="{D2A62E71-9045-4817-8157-3B52187A7827}" type="pres">
      <dgm:prSet presAssocID="{258EED6F-BC00-4E03-A72F-7F0DC21802EB}" presName="sibTrans" presStyleCnt="0"/>
      <dgm:spPr/>
    </dgm:pt>
    <dgm:pt modelId="{051D2964-047A-4815-87E8-D7A5B44D39FB}" type="pres">
      <dgm:prSet presAssocID="{491C1618-410B-4AAC-BEFE-545BE5802CDB}" presName="node" presStyleLbl="node1" presStyleIdx="5" presStyleCnt="9">
        <dgm:presLayoutVars>
          <dgm:bulletEnabled val="1"/>
        </dgm:presLayoutVars>
      </dgm:prSet>
      <dgm:spPr/>
    </dgm:pt>
    <dgm:pt modelId="{5D389C27-A951-4AF5-86DC-2E2A364C45D2}" type="pres">
      <dgm:prSet presAssocID="{5DFA09C7-7DDE-46E0-AC05-7075E5D71AFC}" presName="sibTrans" presStyleCnt="0"/>
      <dgm:spPr/>
    </dgm:pt>
    <dgm:pt modelId="{F3186909-1F5D-49A5-8941-5B076FF5C8FB}" type="pres">
      <dgm:prSet presAssocID="{C2CC233A-B551-446C-B76C-17FA3835DE32}" presName="node" presStyleLbl="node1" presStyleIdx="6" presStyleCnt="9">
        <dgm:presLayoutVars>
          <dgm:bulletEnabled val="1"/>
        </dgm:presLayoutVars>
      </dgm:prSet>
      <dgm:spPr/>
    </dgm:pt>
    <dgm:pt modelId="{13F9D696-BDA5-4208-99B1-4CB81FA7CC4B}" type="pres">
      <dgm:prSet presAssocID="{7748F28B-33C5-4496-A85E-553693890EFA}" presName="sibTrans" presStyleCnt="0"/>
      <dgm:spPr/>
    </dgm:pt>
    <dgm:pt modelId="{B49A7C34-F3CC-4BBB-BE12-467C7159313F}" type="pres">
      <dgm:prSet presAssocID="{B6906D36-234A-480E-8D05-61FC20056440}" presName="node" presStyleLbl="node1" presStyleIdx="7" presStyleCnt="9">
        <dgm:presLayoutVars>
          <dgm:bulletEnabled val="1"/>
        </dgm:presLayoutVars>
      </dgm:prSet>
      <dgm:spPr/>
    </dgm:pt>
    <dgm:pt modelId="{616A3044-8A8E-449B-8CA0-25612FF4D785}" type="pres">
      <dgm:prSet presAssocID="{C39945C5-3F47-4909-A913-400B75619082}" presName="sibTrans" presStyleCnt="0"/>
      <dgm:spPr/>
    </dgm:pt>
    <dgm:pt modelId="{3C1B836E-ACBE-4B6D-84C3-1E783222B6CF}" type="pres">
      <dgm:prSet presAssocID="{F388BB0E-9080-4D71-8616-517CC0EF6B44}" presName="node" presStyleLbl="node1" presStyleIdx="8" presStyleCnt="9">
        <dgm:presLayoutVars>
          <dgm:bulletEnabled val="1"/>
        </dgm:presLayoutVars>
      </dgm:prSet>
      <dgm:spPr/>
    </dgm:pt>
  </dgm:ptLst>
  <dgm:cxnLst>
    <dgm:cxn modelId="{12614D03-E82D-4835-B2BC-5931BEEBABD6}" type="presOf" srcId="{491C1618-410B-4AAC-BEFE-545BE5802CDB}" destId="{051D2964-047A-4815-87E8-D7A5B44D39FB}" srcOrd="0" destOrd="0" presId="urn:microsoft.com/office/officeart/2005/8/layout/default"/>
    <dgm:cxn modelId="{DCBCF122-3C1A-4F4D-94CF-8D8E13CA1A2A}" srcId="{9F5EF9D3-507D-43B1-BE7C-D257384CF165}" destId="{F388BB0E-9080-4D71-8616-517CC0EF6B44}" srcOrd="8" destOrd="0" parTransId="{A96C02CF-2CC3-4BC6-91A8-AB8CB58FEFF2}" sibTransId="{BBAAAFB2-4F71-4F13-858D-DCCA850F5992}"/>
    <dgm:cxn modelId="{8831CE27-26E8-4EE3-8D28-C601889CA841}" type="presOf" srcId="{C2CC233A-B551-446C-B76C-17FA3835DE32}" destId="{F3186909-1F5D-49A5-8941-5B076FF5C8FB}" srcOrd="0" destOrd="0" presId="urn:microsoft.com/office/officeart/2005/8/layout/default"/>
    <dgm:cxn modelId="{97E21F42-892B-4754-B9D3-272D172F598A}" type="presOf" srcId="{9F5EF9D3-507D-43B1-BE7C-D257384CF165}" destId="{7FF7CBF9-86B6-4609-9016-CE07155FB3FF}" srcOrd="0" destOrd="0" presId="urn:microsoft.com/office/officeart/2005/8/layout/default"/>
    <dgm:cxn modelId="{359FB163-293B-4B46-835E-398628A509F1}" srcId="{9F5EF9D3-507D-43B1-BE7C-D257384CF165}" destId="{40EF4891-3CAC-452F-A318-6934F6B821A6}" srcOrd="1" destOrd="0" parTransId="{87F870F3-FCEB-487F-BA52-3DB57A92FACB}" sibTransId="{83A67E1E-69A9-4032-80AD-70ED4BAA1265}"/>
    <dgm:cxn modelId="{B9F8FA43-A7FB-4B8F-B8CC-DAE63C8FAAF8}" srcId="{9F5EF9D3-507D-43B1-BE7C-D257384CF165}" destId="{4BC1B80B-F522-4DE5-BFDB-D1C0896A68E5}" srcOrd="3" destOrd="0" parTransId="{887786E1-2C75-41BE-9381-997E92E2D1C1}" sibTransId="{59CB43DD-5B37-4FA1-AE72-EA5DDDEF884B}"/>
    <dgm:cxn modelId="{2FDBD165-C1E9-4A9D-9A01-B8FE4FECDF5B}" srcId="{9F5EF9D3-507D-43B1-BE7C-D257384CF165}" destId="{89106B7E-41F9-497D-A52E-2BE82FFCD1B0}" srcOrd="0" destOrd="0" parTransId="{1AD02222-44B7-463E-BED7-ED6459675264}" sibTransId="{B58F58E0-81DA-41D3-B611-8976FA39877B}"/>
    <dgm:cxn modelId="{C824DB45-6D92-418B-8489-5D61F00AC37F}" srcId="{9F5EF9D3-507D-43B1-BE7C-D257384CF165}" destId="{1D628C65-AFEB-4BCB-831D-B63E4E6A89DB}" srcOrd="4" destOrd="0" parTransId="{F317DFC9-2E75-4935-8EF0-FAA88DDF1B06}" sibTransId="{258EED6F-BC00-4E03-A72F-7F0DC21802EB}"/>
    <dgm:cxn modelId="{C36A2F47-317B-4BB4-B6E6-771E85054E90}" type="presOf" srcId="{4BC1B80B-F522-4DE5-BFDB-D1C0896A68E5}" destId="{F2705BAA-FE66-434B-8B72-19451A988EF0}" srcOrd="0" destOrd="0" presId="urn:microsoft.com/office/officeart/2005/8/layout/default"/>
    <dgm:cxn modelId="{B1F02448-0137-4AD9-8B99-AFF0BFEF69E3}" type="presOf" srcId="{878E8DA5-60CD-412C-BB13-D3B09C440C1D}" destId="{931F47B7-7BA1-4593-B6DC-BB4C229A97B4}" srcOrd="0" destOrd="0" presId="urn:microsoft.com/office/officeart/2005/8/layout/default"/>
    <dgm:cxn modelId="{6C7F8A68-AE47-4489-9174-7B2178B9EDF0}" type="presOf" srcId="{F388BB0E-9080-4D71-8616-517CC0EF6B44}" destId="{3C1B836E-ACBE-4B6D-84C3-1E783222B6CF}" srcOrd="0" destOrd="0" presId="urn:microsoft.com/office/officeart/2005/8/layout/default"/>
    <dgm:cxn modelId="{A39CAC68-99F3-40F1-89C5-E44CAE3AF5E9}" srcId="{9F5EF9D3-507D-43B1-BE7C-D257384CF165}" destId="{B6906D36-234A-480E-8D05-61FC20056440}" srcOrd="7" destOrd="0" parTransId="{2C6D3C60-7014-4174-8A83-66B9C0037DE7}" sibTransId="{C39945C5-3F47-4909-A913-400B75619082}"/>
    <dgm:cxn modelId="{206C0955-DD92-4EA6-81D5-18FFAF1A7033}" srcId="{9F5EF9D3-507D-43B1-BE7C-D257384CF165}" destId="{C2CC233A-B551-446C-B76C-17FA3835DE32}" srcOrd="6" destOrd="0" parTransId="{A988BAD3-16A5-4A03-AD81-A0217BC17FC4}" sibTransId="{7748F28B-33C5-4496-A85E-553693890EFA}"/>
    <dgm:cxn modelId="{89453588-031F-4216-B060-ACD5E0B05EEB}" type="presOf" srcId="{B6906D36-234A-480E-8D05-61FC20056440}" destId="{B49A7C34-F3CC-4BBB-BE12-467C7159313F}" srcOrd="0" destOrd="0" presId="urn:microsoft.com/office/officeart/2005/8/layout/default"/>
    <dgm:cxn modelId="{024B608C-423A-43EA-845D-443B50E51637}" type="presOf" srcId="{1D628C65-AFEB-4BCB-831D-B63E4E6A89DB}" destId="{28E7C056-1FFB-4F3A-9665-64437EBED6EE}" srcOrd="0" destOrd="0" presId="urn:microsoft.com/office/officeart/2005/8/layout/default"/>
    <dgm:cxn modelId="{A29F9F9F-7428-4305-93E9-3D0EFD019AFB}" type="presOf" srcId="{40EF4891-3CAC-452F-A318-6934F6B821A6}" destId="{0236466B-948B-4D4A-92C8-47B6E3B503C2}" srcOrd="0" destOrd="0" presId="urn:microsoft.com/office/officeart/2005/8/layout/default"/>
    <dgm:cxn modelId="{2841FBB2-E1A2-4646-BADF-95EC3E796010}" srcId="{9F5EF9D3-507D-43B1-BE7C-D257384CF165}" destId="{878E8DA5-60CD-412C-BB13-D3B09C440C1D}" srcOrd="2" destOrd="0" parTransId="{5CBF5ADB-FF74-494A-8351-32F2D6028E6B}" sibTransId="{4C597934-EB1F-4A4C-9CF4-91A832E9EC92}"/>
    <dgm:cxn modelId="{B3CD0CB8-A796-4C0B-9FD4-0B5AC1C37A56}" srcId="{9F5EF9D3-507D-43B1-BE7C-D257384CF165}" destId="{491C1618-410B-4AAC-BEFE-545BE5802CDB}" srcOrd="5" destOrd="0" parTransId="{440E7503-D161-4C2E-99D2-F35502D7EC1A}" sibTransId="{5DFA09C7-7DDE-46E0-AC05-7075E5D71AFC}"/>
    <dgm:cxn modelId="{AC1220FD-5577-421E-9666-930D2A2AAD57}" type="presOf" srcId="{89106B7E-41F9-497D-A52E-2BE82FFCD1B0}" destId="{000B73D9-5ED3-45D2-AF33-2A773D6F82AE}" srcOrd="0" destOrd="0" presId="urn:microsoft.com/office/officeart/2005/8/layout/default"/>
    <dgm:cxn modelId="{FA5B3092-88FF-4C63-B54B-8D96C01A3303}" type="presParOf" srcId="{7FF7CBF9-86B6-4609-9016-CE07155FB3FF}" destId="{000B73D9-5ED3-45D2-AF33-2A773D6F82AE}" srcOrd="0" destOrd="0" presId="urn:microsoft.com/office/officeart/2005/8/layout/default"/>
    <dgm:cxn modelId="{ADD072EE-6E5D-4EA9-A3DE-67C5E18D1FF2}" type="presParOf" srcId="{7FF7CBF9-86B6-4609-9016-CE07155FB3FF}" destId="{EC1B7797-43D7-4947-AFBF-8C0D63873C42}" srcOrd="1" destOrd="0" presId="urn:microsoft.com/office/officeart/2005/8/layout/default"/>
    <dgm:cxn modelId="{C0A0EA07-7000-4758-9163-422E4CF0DFC8}" type="presParOf" srcId="{7FF7CBF9-86B6-4609-9016-CE07155FB3FF}" destId="{0236466B-948B-4D4A-92C8-47B6E3B503C2}" srcOrd="2" destOrd="0" presId="urn:microsoft.com/office/officeart/2005/8/layout/default"/>
    <dgm:cxn modelId="{F7BFE371-7528-4E5D-879B-10C65E7E4C8E}" type="presParOf" srcId="{7FF7CBF9-86B6-4609-9016-CE07155FB3FF}" destId="{846BEF4F-F7D9-4E19-A0E7-A80103DE1542}" srcOrd="3" destOrd="0" presId="urn:microsoft.com/office/officeart/2005/8/layout/default"/>
    <dgm:cxn modelId="{423C43BB-6BAA-4993-AB9E-454AFA6C393F}" type="presParOf" srcId="{7FF7CBF9-86B6-4609-9016-CE07155FB3FF}" destId="{931F47B7-7BA1-4593-B6DC-BB4C229A97B4}" srcOrd="4" destOrd="0" presId="urn:microsoft.com/office/officeart/2005/8/layout/default"/>
    <dgm:cxn modelId="{DA9AA39D-B7CE-4C15-AA31-B07D1B0CBFF3}" type="presParOf" srcId="{7FF7CBF9-86B6-4609-9016-CE07155FB3FF}" destId="{BC9B29CB-C8F7-4529-9211-A0E3289311DF}" srcOrd="5" destOrd="0" presId="urn:microsoft.com/office/officeart/2005/8/layout/default"/>
    <dgm:cxn modelId="{09115ED6-2359-44C6-8C6E-32779F6CC2A0}" type="presParOf" srcId="{7FF7CBF9-86B6-4609-9016-CE07155FB3FF}" destId="{F2705BAA-FE66-434B-8B72-19451A988EF0}" srcOrd="6" destOrd="0" presId="urn:microsoft.com/office/officeart/2005/8/layout/default"/>
    <dgm:cxn modelId="{C6246F0C-4BC2-4CAE-B42C-7D748DCCB2F2}" type="presParOf" srcId="{7FF7CBF9-86B6-4609-9016-CE07155FB3FF}" destId="{3DBB66DA-2DEA-44B2-93D0-354185B0332E}" srcOrd="7" destOrd="0" presId="urn:microsoft.com/office/officeart/2005/8/layout/default"/>
    <dgm:cxn modelId="{F4E86FEB-E7F0-45A8-8BBA-C2E640DB363D}" type="presParOf" srcId="{7FF7CBF9-86B6-4609-9016-CE07155FB3FF}" destId="{28E7C056-1FFB-4F3A-9665-64437EBED6EE}" srcOrd="8" destOrd="0" presId="urn:microsoft.com/office/officeart/2005/8/layout/default"/>
    <dgm:cxn modelId="{5F8135DC-71B5-4999-844A-90A65A6BC504}" type="presParOf" srcId="{7FF7CBF9-86B6-4609-9016-CE07155FB3FF}" destId="{D2A62E71-9045-4817-8157-3B52187A7827}" srcOrd="9" destOrd="0" presId="urn:microsoft.com/office/officeart/2005/8/layout/default"/>
    <dgm:cxn modelId="{907A03B4-5189-41ED-890E-AC6EAD3BD0C9}" type="presParOf" srcId="{7FF7CBF9-86B6-4609-9016-CE07155FB3FF}" destId="{051D2964-047A-4815-87E8-D7A5B44D39FB}" srcOrd="10" destOrd="0" presId="urn:microsoft.com/office/officeart/2005/8/layout/default"/>
    <dgm:cxn modelId="{69767696-757C-4316-965F-3E9FD413C601}" type="presParOf" srcId="{7FF7CBF9-86B6-4609-9016-CE07155FB3FF}" destId="{5D389C27-A951-4AF5-86DC-2E2A364C45D2}" srcOrd="11" destOrd="0" presId="urn:microsoft.com/office/officeart/2005/8/layout/default"/>
    <dgm:cxn modelId="{DC01C8B4-65BC-468A-B321-D46E5D1ABB56}" type="presParOf" srcId="{7FF7CBF9-86B6-4609-9016-CE07155FB3FF}" destId="{F3186909-1F5D-49A5-8941-5B076FF5C8FB}" srcOrd="12" destOrd="0" presId="urn:microsoft.com/office/officeart/2005/8/layout/default"/>
    <dgm:cxn modelId="{8E6839FF-9FF8-4027-A2D1-14E24C4FD190}" type="presParOf" srcId="{7FF7CBF9-86B6-4609-9016-CE07155FB3FF}" destId="{13F9D696-BDA5-4208-99B1-4CB81FA7CC4B}" srcOrd="13" destOrd="0" presId="urn:microsoft.com/office/officeart/2005/8/layout/default"/>
    <dgm:cxn modelId="{71A3A8AD-A23D-409D-8EF9-11C423057474}" type="presParOf" srcId="{7FF7CBF9-86B6-4609-9016-CE07155FB3FF}" destId="{B49A7C34-F3CC-4BBB-BE12-467C7159313F}" srcOrd="14" destOrd="0" presId="urn:microsoft.com/office/officeart/2005/8/layout/default"/>
    <dgm:cxn modelId="{081DC8A5-449E-4E43-AA5D-DEBEC8DB7CCC}" type="presParOf" srcId="{7FF7CBF9-86B6-4609-9016-CE07155FB3FF}" destId="{616A3044-8A8E-449B-8CA0-25612FF4D785}" srcOrd="15" destOrd="0" presId="urn:microsoft.com/office/officeart/2005/8/layout/default"/>
    <dgm:cxn modelId="{2B7C36AA-498D-4B5D-BFC2-DFE6246A30CE}" type="presParOf" srcId="{7FF7CBF9-86B6-4609-9016-CE07155FB3FF}" destId="{3C1B836E-ACBE-4B6D-84C3-1E783222B6CF}"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E9BE09-FC64-493A-842C-458FAA269CDA}"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3F0DA01D-9667-45CA-AC9C-438E8FE586F4}">
      <dgm:prSet/>
      <dgm:spPr/>
      <dgm:t>
        <a:bodyPr/>
        <a:lstStyle/>
        <a:p>
          <a:r>
            <a:rPr lang="en-US" b="1" i="1"/>
            <a:t>State estimates Maryland will need 8,800 pre-K teachers and assistants (4,400 each)</a:t>
          </a:r>
          <a:endParaRPr lang="en-US"/>
        </a:p>
      </dgm:t>
    </dgm:pt>
    <dgm:pt modelId="{F8491945-C486-4211-9E3E-DF6B19F03355}" type="parTrans" cxnId="{F73CCD2E-6764-4648-84C4-FBF387D415BF}">
      <dgm:prSet/>
      <dgm:spPr/>
      <dgm:t>
        <a:bodyPr/>
        <a:lstStyle/>
        <a:p>
          <a:endParaRPr lang="en-US"/>
        </a:p>
      </dgm:t>
    </dgm:pt>
    <dgm:pt modelId="{FE782CED-232A-4E7C-807C-444B99F6D169}" type="sibTrans" cxnId="{F73CCD2E-6764-4648-84C4-FBF387D415BF}">
      <dgm:prSet/>
      <dgm:spPr/>
      <dgm:t>
        <a:bodyPr/>
        <a:lstStyle/>
        <a:p>
          <a:endParaRPr lang="en-US"/>
        </a:p>
      </dgm:t>
    </dgm:pt>
    <dgm:pt modelId="{1842EB3D-4BF9-4809-B9A7-93A916EEEB93}">
      <dgm:prSet/>
      <dgm:spPr/>
      <dgm:t>
        <a:bodyPr/>
        <a:lstStyle/>
        <a:p>
          <a:r>
            <a:rPr lang="en-US"/>
            <a:t>The State will provide financial assistance for students who complete the high school early childhood CTE program to take the CDA assessment so the student can work as an aide or assistant teacher. To promote a more diverse workforce, the State will also expand access to early childhood programs, focusing on jurisdictions where the greatest disparities exist between student demographics and ECE staff. </a:t>
          </a:r>
        </a:p>
      </dgm:t>
    </dgm:pt>
    <dgm:pt modelId="{715CA04F-B674-40B3-8049-9486B4BD133C}" type="parTrans" cxnId="{EF57EE54-76FE-4A33-83B8-E6E7E9B2D000}">
      <dgm:prSet/>
      <dgm:spPr/>
      <dgm:t>
        <a:bodyPr/>
        <a:lstStyle/>
        <a:p>
          <a:endParaRPr lang="en-US"/>
        </a:p>
      </dgm:t>
    </dgm:pt>
    <dgm:pt modelId="{8230B1F2-CF20-4AB2-8633-ABC00C75F2F6}" type="sibTrans" cxnId="{EF57EE54-76FE-4A33-83B8-E6E7E9B2D000}">
      <dgm:prSet/>
      <dgm:spPr/>
      <dgm:t>
        <a:bodyPr/>
        <a:lstStyle/>
        <a:p>
          <a:endParaRPr lang="en-US"/>
        </a:p>
      </dgm:t>
    </dgm:pt>
    <dgm:pt modelId="{53E5D1D8-21FA-42E1-AFD8-FB434E951981}">
      <dgm:prSet/>
      <dgm:spPr/>
      <dgm:t>
        <a:bodyPr/>
        <a:lstStyle/>
        <a:p>
          <a:r>
            <a:rPr lang="en-US"/>
            <a:t>The State will increase MSDE’s capacity to provide technical assistance and professional development to participating and prospective pre-K programs through EXCELS quality assurance specialists, regional offices, and on-site monitoring and licensing staff to keep pace with the increase in participating providers. It is assumed that this additional support will expedite the abilities of providers to move from level 3 to level 5 in EXCELS. </a:t>
          </a:r>
        </a:p>
      </dgm:t>
    </dgm:pt>
    <dgm:pt modelId="{3BAC2B94-B09E-4667-904D-4776DBA6FB39}" type="parTrans" cxnId="{32FB9117-7EF3-4380-A2FE-8AA037AA3F44}">
      <dgm:prSet/>
      <dgm:spPr/>
      <dgm:t>
        <a:bodyPr/>
        <a:lstStyle/>
        <a:p>
          <a:endParaRPr lang="en-US"/>
        </a:p>
      </dgm:t>
    </dgm:pt>
    <dgm:pt modelId="{47AE3327-0818-4702-AFEC-8BD9F02315E1}" type="sibTrans" cxnId="{32FB9117-7EF3-4380-A2FE-8AA037AA3F44}">
      <dgm:prSet/>
      <dgm:spPr/>
      <dgm:t>
        <a:bodyPr/>
        <a:lstStyle/>
        <a:p>
          <a:endParaRPr lang="en-US"/>
        </a:p>
      </dgm:t>
    </dgm:pt>
    <dgm:pt modelId="{7183F652-7C30-4CEE-9398-1A05D7BA7731}">
      <dgm:prSet/>
      <dgm:spPr/>
      <dgm:t>
        <a:bodyPr/>
        <a:lstStyle/>
        <a:p>
          <a:r>
            <a:rPr lang="en-US"/>
            <a:t>The State will expand and increase the amount of training vouchers and credentialing bonuses to encourage providers to continue professional development. The amounts of the vouchers and bonuses will be tiered with the credentialing levels to incentivize movement towards higher quality. </a:t>
          </a:r>
        </a:p>
      </dgm:t>
    </dgm:pt>
    <dgm:pt modelId="{A80E2C08-2BDE-4B27-8FBE-15BB2AB4229B}" type="parTrans" cxnId="{E53DB88F-CA30-49B9-BD82-715F59859C04}">
      <dgm:prSet/>
      <dgm:spPr/>
      <dgm:t>
        <a:bodyPr/>
        <a:lstStyle/>
        <a:p>
          <a:endParaRPr lang="en-US"/>
        </a:p>
      </dgm:t>
    </dgm:pt>
    <dgm:pt modelId="{F084A893-F538-48CC-A56E-6D15F5D6D402}" type="sibTrans" cxnId="{E53DB88F-CA30-49B9-BD82-715F59859C04}">
      <dgm:prSet/>
      <dgm:spPr/>
      <dgm:t>
        <a:bodyPr/>
        <a:lstStyle/>
        <a:p>
          <a:endParaRPr lang="en-US"/>
        </a:p>
      </dgm:t>
    </dgm:pt>
    <dgm:pt modelId="{751E321D-CFF2-44B5-A458-760FD7D3B34B}" type="pres">
      <dgm:prSet presAssocID="{F5E9BE09-FC64-493A-842C-458FAA269CDA}" presName="diagram" presStyleCnt="0">
        <dgm:presLayoutVars>
          <dgm:dir/>
          <dgm:resizeHandles val="exact"/>
        </dgm:presLayoutVars>
      </dgm:prSet>
      <dgm:spPr/>
    </dgm:pt>
    <dgm:pt modelId="{F1AE7BD8-EF50-4E51-B3F3-48EF1CBB2981}" type="pres">
      <dgm:prSet presAssocID="{3F0DA01D-9667-45CA-AC9C-438E8FE586F4}" presName="node" presStyleLbl="node1" presStyleIdx="0" presStyleCnt="4">
        <dgm:presLayoutVars>
          <dgm:bulletEnabled val="1"/>
        </dgm:presLayoutVars>
      </dgm:prSet>
      <dgm:spPr/>
    </dgm:pt>
    <dgm:pt modelId="{5758FBB4-1071-42FB-8807-9880D4E1BAAA}" type="pres">
      <dgm:prSet presAssocID="{FE782CED-232A-4E7C-807C-444B99F6D169}" presName="sibTrans" presStyleCnt="0"/>
      <dgm:spPr/>
    </dgm:pt>
    <dgm:pt modelId="{B3097D21-F549-40BD-ABA6-8ECDC9319A89}" type="pres">
      <dgm:prSet presAssocID="{1842EB3D-4BF9-4809-B9A7-93A916EEEB93}" presName="node" presStyleLbl="node1" presStyleIdx="1" presStyleCnt="4">
        <dgm:presLayoutVars>
          <dgm:bulletEnabled val="1"/>
        </dgm:presLayoutVars>
      </dgm:prSet>
      <dgm:spPr/>
    </dgm:pt>
    <dgm:pt modelId="{1F35A0B0-970B-42C5-B7A1-5F1086CF9398}" type="pres">
      <dgm:prSet presAssocID="{8230B1F2-CF20-4AB2-8633-ABC00C75F2F6}" presName="sibTrans" presStyleCnt="0"/>
      <dgm:spPr/>
    </dgm:pt>
    <dgm:pt modelId="{6DB23F7B-8DA1-4830-994E-39ABE450EEA9}" type="pres">
      <dgm:prSet presAssocID="{53E5D1D8-21FA-42E1-AFD8-FB434E951981}" presName="node" presStyleLbl="node1" presStyleIdx="2" presStyleCnt="4">
        <dgm:presLayoutVars>
          <dgm:bulletEnabled val="1"/>
        </dgm:presLayoutVars>
      </dgm:prSet>
      <dgm:spPr/>
    </dgm:pt>
    <dgm:pt modelId="{FE8E4B1F-A5B8-49AD-9DB4-4AFFA32AAD6F}" type="pres">
      <dgm:prSet presAssocID="{47AE3327-0818-4702-AFEC-8BD9F02315E1}" presName="sibTrans" presStyleCnt="0"/>
      <dgm:spPr/>
    </dgm:pt>
    <dgm:pt modelId="{5A2CBE47-2B0E-4935-9590-D12D667B0082}" type="pres">
      <dgm:prSet presAssocID="{7183F652-7C30-4CEE-9398-1A05D7BA7731}" presName="node" presStyleLbl="node1" presStyleIdx="3" presStyleCnt="4">
        <dgm:presLayoutVars>
          <dgm:bulletEnabled val="1"/>
        </dgm:presLayoutVars>
      </dgm:prSet>
      <dgm:spPr/>
    </dgm:pt>
  </dgm:ptLst>
  <dgm:cxnLst>
    <dgm:cxn modelId="{32FB9117-7EF3-4380-A2FE-8AA037AA3F44}" srcId="{F5E9BE09-FC64-493A-842C-458FAA269CDA}" destId="{53E5D1D8-21FA-42E1-AFD8-FB434E951981}" srcOrd="2" destOrd="0" parTransId="{3BAC2B94-B09E-4667-904D-4776DBA6FB39}" sibTransId="{47AE3327-0818-4702-AFEC-8BD9F02315E1}"/>
    <dgm:cxn modelId="{F73CCD2E-6764-4648-84C4-FBF387D415BF}" srcId="{F5E9BE09-FC64-493A-842C-458FAA269CDA}" destId="{3F0DA01D-9667-45CA-AC9C-438E8FE586F4}" srcOrd="0" destOrd="0" parTransId="{F8491945-C486-4211-9E3E-DF6B19F03355}" sibTransId="{FE782CED-232A-4E7C-807C-444B99F6D169}"/>
    <dgm:cxn modelId="{098EF243-FBEC-4A25-B93A-32448491691C}" type="presOf" srcId="{1842EB3D-4BF9-4809-B9A7-93A916EEEB93}" destId="{B3097D21-F549-40BD-ABA6-8ECDC9319A89}" srcOrd="0" destOrd="0" presId="urn:microsoft.com/office/officeart/2005/8/layout/default"/>
    <dgm:cxn modelId="{2D531E67-A87C-400E-ADDE-346B77F09EB5}" type="presOf" srcId="{53E5D1D8-21FA-42E1-AFD8-FB434E951981}" destId="{6DB23F7B-8DA1-4830-994E-39ABE450EEA9}" srcOrd="0" destOrd="0" presId="urn:microsoft.com/office/officeart/2005/8/layout/default"/>
    <dgm:cxn modelId="{EF57EE54-76FE-4A33-83B8-E6E7E9B2D000}" srcId="{F5E9BE09-FC64-493A-842C-458FAA269CDA}" destId="{1842EB3D-4BF9-4809-B9A7-93A916EEEB93}" srcOrd="1" destOrd="0" parTransId="{715CA04F-B674-40B3-8049-9486B4BD133C}" sibTransId="{8230B1F2-CF20-4AB2-8633-ABC00C75F2F6}"/>
    <dgm:cxn modelId="{E53DB88F-CA30-49B9-BD82-715F59859C04}" srcId="{F5E9BE09-FC64-493A-842C-458FAA269CDA}" destId="{7183F652-7C30-4CEE-9398-1A05D7BA7731}" srcOrd="3" destOrd="0" parTransId="{A80E2C08-2BDE-4B27-8FBE-15BB2AB4229B}" sibTransId="{F084A893-F538-48CC-A56E-6D15F5D6D402}"/>
    <dgm:cxn modelId="{22578BB4-318D-49D1-A3D4-4140589CB349}" type="presOf" srcId="{F5E9BE09-FC64-493A-842C-458FAA269CDA}" destId="{751E321D-CFF2-44B5-A458-760FD7D3B34B}" srcOrd="0" destOrd="0" presId="urn:microsoft.com/office/officeart/2005/8/layout/default"/>
    <dgm:cxn modelId="{EB7C04C1-0905-459E-91AC-70DEDAA8CD21}" type="presOf" srcId="{7183F652-7C30-4CEE-9398-1A05D7BA7731}" destId="{5A2CBE47-2B0E-4935-9590-D12D667B0082}" srcOrd="0" destOrd="0" presId="urn:microsoft.com/office/officeart/2005/8/layout/default"/>
    <dgm:cxn modelId="{BB85C7E9-8C4E-4F26-906D-D5378503CD4A}" type="presOf" srcId="{3F0DA01D-9667-45CA-AC9C-438E8FE586F4}" destId="{F1AE7BD8-EF50-4E51-B3F3-48EF1CBB2981}" srcOrd="0" destOrd="0" presId="urn:microsoft.com/office/officeart/2005/8/layout/default"/>
    <dgm:cxn modelId="{62E7306A-E9D1-43EA-A799-4729A100D100}" type="presParOf" srcId="{751E321D-CFF2-44B5-A458-760FD7D3B34B}" destId="{F1AE7BD8-EF50-4E51-B3F3-48EF1CBB2981}" srcOrd="0" destOrd="0" presId="urn:microsoft.com/office/officeart/2005/8/layout/default"/>
    <dgm:cxn modelId="{21C2B717-9318-4AE7-9B24-AFC35C281FA7}" type="presParOf" srcId="{751E321D-CFF2-44B5-A458-760FD7D3B34B}" destId="{5758FBB4-1071-42FB-8807-9880D4E1BAAA}" srcOrd="1" destOrd="0" presId="urn:microsoft.com/office/officeart/2005/8/layout/default"/>
    <dgm:cxn modelId="{F37354F3-9F2D-47A1-BB34-7BE34471ABF9}" type="presParOf" srcId="{751E321D-CFF2-44B5-A458-760FD7D3B34B}" destId="{B3097D21-F549-40BD-ABA6-8ECDC9319A89}" srcOrd="2" destOrd="0" presId="urn:microsoft.com/office/officeart/2005/8/layout/default"/>
    <dgm:cxn modelId="{EB5515F6-C9E5-4B3C-ADC7-6994D11F34ED}" type="presParOf" srcId="{751E321D-CFF2-44B5-A458-760FD7D3B34B}" destId="{1F35A0B0-970B-42C5-B7A1-5F1086CF9398}" srcOrd="3" destOrd="0" presId="urn:microsoft.com/office/officeart/2005/8/layout/default"/>
    <dgm:cxn modelId="{9C707EDC-0322-40A4-9E18-C4255F3DC585}" type="presParOf" srcId="{751E321D-CFF2-44B5-A458-760FD7D3B34B}" destId="{6DB23F7B-8DA1-4830-994E-39ABE450EEA9}" srcOrd="4" destOrd="0" presId="urn:microsoft.com/office/officeart/2005/8/layout/default"/>
    <dgm:cxn modelId="{54334ABB-587E-40DB-BF3F-21145D76CCD7}" type="presParOf" srcId="{751E321D-CFF2-44B5-A458-760FD7D3B34B}" destId="{FE8E4B1F-A5B8-49AD-9DB4-4AFFA32AAD6F}" srcOrd="5" destOrd="0" presId="urn:microsoft.com/office/officeart/2005/8/layout/default"/>
    <dgm:cxn modelId="{27D56A8C-1C65-4F1F-A13D-112F2F8054D6}" type="presParOf" srcId="{751E321D-CFF2-44B5-A458-760FD7D3B34B}" destId="{5A2CBE47-2B0E-4935-9590-D12D667B008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E31633-9AD7-4DE5-8304-0B2469282A4E}"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DC8AECF0-EACF-40A1-9201-8333783D022A}">
      <dgm:prSet/>
      <dgm:spPr/>
      <dgm:t>
        <a:bodyPr/>
        <a:lstStyle/>
        <a:p>
          <a:r>
            <a:rPr lang="en-US" u="sng"/>
            <a:t>Important amendments MSCCA:</a:t>
          </a:r>
          <a:endParaRPr lang="en-US"/>
        </a:p>
      </dgm:t>
    </dgm:pt>
    <dgm:pt modelId="{8753F23F-DC5D-41B9-A043-C7353F2785DE}" type="parTrans" cxnId="{0401F1E0-21D7-4386-A319-DE0DFBFC342A}">
      <dgm:prSet/>
      <dgm:spPr/>
      <dgm:t>
        <a:bodyPr/>
        <a:lstStyle/>
        <a:p>
          <a:endParaRPr lang="en-US"/>
        </a:p>
      </dgm:t>
    </dgm:pt>
    <dgm:pt modelId="{57895DAC-9B73-4796-BAA4-293FA1059BC2}" type="sibTrans" cxnId="{0401F1E0-21D7-4386-A319-DE0DFBFC342A}">
      <dgm:prSet/>
      <dgm:spPr/>
      <dgm:t>
        <a:bodyPr/>
        <a:lstStyle/>
        <a:p>
          <a:endParaRPr lang="en-US"/>
        </a:p>
      </dgm:t>
    </dgm:pt>
    <dgm:pt modelId="{673A1ABA-0D32-45CF-8EA1-9690745D9868}">
      <dgm:prSet/>
      <dgm:spPr/>
      <dgm:t>
        <a:bodyPr/>
        <a:lstStyle/>
        <a:p>
          <a:r>
            <a:rPr lang="en-US"/>
            <a:t>~ Minimum 50/50 split- 70/30 year 1, 5% each year until 50%</a:t>
          </a:r>
        </a:p>
      </dgm:t>
    </dgm:pt>
    <dgm:pt modelId="{726E720A-B717-402E-AE75-345E73D4268A}" type="parTrans" cxnId="{5CCCCF65-B543-47EC-A55A-E63241FA899A}">
      <dgm:prSet/>
      <dgm:spPr/>
      <dgm:t>
        <a:bodyPr/>
        <a:lstStyle/>
        <a:p>
          <a:endParaRPr lang="en-US"/>
        </a:p>
      </dgm:t>
    </dgm:pt>
    <dgm:pt modelId="{6BEBB4DA-1EDA-4649-AC29-3D89AA3D471D}" type="sibTrans" cxnId="{5CCCCF65-B543-47EC-A55A-E63241FA899A}">
      <dgm:prSet/>
      <dgm:spPr/>
      <dgm:t>
        <a:bodyPr/>
        <a:lstStyle/>
        <a:p>
          <a:endParaRPr lang="en-US"/>
        </a:p>
      </dgm:t>
    </dgm:pt>
    <dgm:pt modelId="{D77E721E-2A49-4C46-9305-2F43577C3DF3}">
      <dgm:prSet/>
      <dgm:spPr/>
      <dgm:t>
        <a:bodyPr/>
        <a:lstStyle/>
        <a:p>
          <a:r>
            <a:rPr lang="en-US"/>
            <a:t>~Money will flow to community- based/private providers from MSDE- not local counties </a:t>
          </a:r>
        </a:p>
      </dgm:t>
    </dgm:pt>
    <dgm:pt modelId="{0C536727-E9EC-4530-8445-1D792C029A02}" type="parTrans" cxnId="{64937C72-F548-4B13-B927-0B9A14F2B14B}">
      <dgm:prSet/>
      <dgm:spPr/>
      <dgm:t>
        <a:bodyPr/>
        <a:lstStyle/>
        <a:p>
          <a:endParaRPr lang="en-US"/>
        </a:p>
      </dgm:t>
    </dgm:pt>
    <dgm:pt modelId="{31044FB4-EECC-49EA-B81C-6588465FBE90}" type="sibTrans" cxnId="{64937C72-F548-4B13-B927-0B9A14F2B14B}">
      <dgm:prSet/>
      <dgm:spPr/>
      <dgm:t>
        <a:bodyPr/>
        <a:lstStyle/>
        <a:p>
          <a:endParaRPr lang="en-US"/>
        </a:p>
      </dgm:t>
    </dgm:pt>
    <dgm:pt modelId="{77AFB8B6-5D4E-41A5-A976-872884835458}">
      <dgm:prSet/>
      <dgm:spPr/>
      <dgm:t>
        <a:bodyPr/>
        <a:lstStyle/>
        <a:p>
          <a:r>
            <a:rPr lang="en-US"/>
            <a:t>~Tier 2 students (330-600% FPL) integrated into phase in sooner- 2025 instead of 2026</a:t>
          </a:r>
        </a:p>
      </dgm:t>
    </dgm:pt>
    <dgm:pt modelId="{251F8D94-4A54-4A4B-9866-BD8834C3AB68}" type="parTrans" cxnId="{5AE35130-E170-44B2-ACE7-B9FF5E5FB87C}">
      <dgm:prSet/>
      <dgm:spPr/>
      <dgm:t>
        <a:bodyPr/>
        <a:lstStyle/>
        <a:p>
          <a:endParaRPr lang="en-US"/>
        </a:p>
      </dgm:t>
    </dgm:pt>
    <dgm:pt modelId="{8CD57D97-568B-4147-BCC5-8BB8EC233DAB}" type="sibTrans" cxnId="{5AE35130-E170-44B2-ACE7-B9FF5E5FB87C}">
      <dgm:prSet/>
      <dgm:spPr/>
      <dgm:t>
        <a:bodyPr/>
        <a:lstStyle/>
        <a:p>
          <a:endParaRPr lang="en-US"/>
        </a:p>
      </dgm:t>
    </dgm:pt>
    <dgm:pt modelId="{3C572AFE-1B85-44EF-BBBB-7C0557B05716}">
      <dgm:prSet/>
      <dgm:spPr/>
      <dgm:t>
        <a:bodyPr/>
        <a:lstStyle/>
        <a:p>
          <a:r>
            <a:rPr lang="en-US"/>
            <a:t>~Maintain EXCELS Level 3 as entry point- required to have a plan and achieve Level 5 in 5 years</a:t>
          </a:r>
        </a:p>
      </dgm:t>
    </dgm:pt>
    <dgm:pt modelId="{20F521C4-0E81-480B-802F-34368A15C242}" type="parTrans" cxnId="{EBC26B59-3DB6-4A27-BF0B-8DD4FB09CA40}">
      <dgm:prSet/>
      <dgm:spPr/>
      <dgm:t>
        <a:bodyPr/>
        <a:lstStyle/>
        <a:p>
          <a:endParaRPr lang="en-US"/>
        </a:p>
      </dgm:t>
    </dgm:pt>
    <dgm:pt modelId="{4966AC28-6FF8-479C-BFEC-638509F25E07}" type="sibTrans" cxnId="{EBC26B59-3DB6-4A27-BF0B-8DD4FB09CA40}">
      <dgm:prSet/>
      <dgm:spPr/>
      <dgm:t>
        <a:bodyPr/>
        <a:lstStyle/>
        <a:p>
          <a:endParaRPr lang="en-US"/>
        </a:p>
      </dgm:t>
    </dgm:pt>
    <dgm:pt modelId="{9367E112-4C4F-43E7-92CC-169F55768E91}">
      <dgm:prSet/>
      <dgm:spPr/>
      <dgm:t>
        <a:bodyPr/>
        <a:lstStyle/>
        <a:p>
          <a:r>
            <a:rPr lang="en-US"/>
            <a:t>~ Alternative Teacher qualifications- Certified teachers and Bachelor’s degree pursuing certification not until 2024 but can participate at Level 3 starting in 2022- Assistant teacher qualifications- 3 year phase in accepted</a:t>
          </a:r>
        </a:p>
      </dgm:t>
    </dgm:pt>
    <dgm:pt modelId="{6EC20197-127B-47C9-BA49-B8ECDCE68DE1}" type="parTrans" cxnId="{2591CCBE-3CF1-437D-89E7-D536E8BFCC4C}">
      <dgm:prSet/>
      <dgm:spPr/>
      <dgm:t>
        <a:bodyPr/>
        <a:lstStyle/>
        <a:p>
          <a:endParaRPr lang="en-US"/>
        </a:p>
      </dgm:t>
    </dgm:pt>
    <dgm:pt modelId="{0E909CD7-18DF-4833-86BD-65A5E3794E43}" type="sibTrans" cxnId="{2591CCBE-3CF1-437D-89E7-D536E8BFCC4C}">
      <dgm:prSet/>
      <dgm:spPr/>
      <dgm:t>
        <a:bodyPr/>
        <a:lstStyle/>
        <a:p>
          <a:endParaRPr lang="en-US"/>
        </a:p>
      </dgm:t>
    </dgm:pt>
    <dgm:pt modelId="{B087EA1D-0CE7-4EA6-AEDC-21A525F29864}" type="pres">
      <dgm:prSet presAssocID="{26E31633-9AD7-4DE5-8304-0B2469282A4E}" presName="vert0" presStyleCnt="0">
        <dgm:presLayoutVars>
          <dgm:dir/>
          <dgm:animOne val="branch"/>
          <dgm:animLvl val="lvl"/>
        </dgm:presLayoutVars>
      </dgm:prSet>
      <dgm:spPr/>
    </dgm:pt>
    <dgm:pt modelId="{34DE1711-2162-404B-A5F7-D0124DE7F852}" type="pres">
      <dgm:prSet presAssocID="{DC8AECF0-EACF-40A1-9201-8333783D022A}" presName="thickLine" presStyleLbl="alignNode1" presStyleIdx="0" presStyleCnt="6"/>
      <dgm:spPr/>
    </dgm:pt>
    <dgm:pt modelId="{1B58BC96-1403-4BD0-B57A-F8DF6C1ADD71}" type="pres">
      <dgm:prSet presAssocID="{DC8AECF0-EACF-40A1-9201-8333783D022A}" presName="horz1" presStyleCnt="0"/>
      <dgm:spPr/>
    </dgm:pt>
    <dgm:pt modelId="{4CFCB052-9845-4770-9841-B85E1000EB77}" type="pres">
      <dgm:prSet presAssocID="{DC8AECF0-EACF-40A1-9201-8333783D022A}" presName="tx1" presStyleLbl="revTx" presStyleIdx="0" presStyleCnt="6"/>
      <dgm:spPr/>
    </dgm:pt>
    <dgm:pt modelId="{ADCA8F3A-D69E-4191-B4D2-7EFC148E7AEC}" type="pres">
      <dgm:prSet presAssocID="{DC8AECF0-EACF-40A1-9201-8333783D022A}" presName="vert1" presStyleCnt="0"/>
      <dgm:spPr/>
    </dgm:pt>
    <dgm:pt modelId="{DE97F7C8-58D1-4C3F-8E47-0E210E21931C}" type="pres">
      <dgm:prSet presAssocID="{673A1ABA-0D32-45CF-8EA1-9690745D9868}" presName="thickLine" presStyleLbl="alignNode1" presStyleIdx="1" presStyleCnt="6"/>
      <dgm:spPr/>
    </dgm:pt>
    <dgm:pt modelId="{282A8BFD-84D4-49D1-84C9-0CF2421E03CE}" type="pres">
      <dgm:prSet presAssocID="{673A1ABA-0D32-45CF-8EA1-9690745D9868}" presName="horz1" presStyleCnt="0"/>
      <dgm:spPr/>
    </dgm:pt>
    <dgm:pt modelId="{5C2E43AC-EF40-4A41-A360-C9ABD08617A0}" type="pres">
      <dgm:prSet presAssocID="{673A1ABA-0D32-45CF-8EA1-9690745D9868}" presName="tx1" presStyleLbl="revTx" presStyleIdx="1" presStyleCnt="6"/>
      <dgm:spPr/>
    </dgm:pt>
    <dgm:pt modelId="{3F385E14-02EA-4303-B7E1-43417C0C1F01}" type="pres">
      <dgm:prSet presAssocID="{673A1ABA-0D32-45CF-8EA1-9690745D9868}" presName="vert1" presStyleCnt="0"/>
      <dgm:spPr/>
    </dgm:pt>
    <dgm:pt modelId="{A9690A10-42A8-418A-89D5-BD8289C2F100}" type="pres">
      <dgm:prSet presAssocID="{D77E721E-2A49-4C46-9305-2F43577C3DF3}" presName="thickLine" presStyleLbl="alignNode1" presStyleIdx="2" presStyleCnt="6"/>
      <dgm:spPr/>
    </dgm:pt>
    <dgm:pt modelId="{77FEFBD1-D0D8-4C7C-9F49-3147931F45AB}" type="pres">
      <dgm:prSet presAssocID="{D77E721E-2A49-4C46-9305-2F43577C3DF3}" presName="horz1" presStyleCnt="0"/>
      <dgm:spPr/>
    </dgm:pt>
    <dgm:pt modelId="{521B23BA-6F99-46B9-A63C-4E7843B0B2CD}" type="pres">
      <dgm:prSet presAssocID="{D77E721E-2A49-4C46-9305-2F43577C3DF3}" presName="tx1" presStyleLbl="revTx" presStyleIdx="2" presStyleCnt="6"/>
      <dgm:spPr/>
    </dgm:pt>
    <dgm:pt modelId="{05D59A88-5085-4929-9392-0CA26B8CB032}" type="pres">
      <dgm:prSet presAssocID="{D77E721E-2A49-4C46-9305-2F43577C3DF3}" presName="vert1" presStyleCnt="0"/>
      <dgm:spPr/>
    </dgm:pt>
    <dgm:pt modelId="{AB5370D0-BDB5-4B77-994E-61ADB579263B}" type="pres">
      <dgm:prSet presAssocID="{77AFB8B6-5D4E-41A5-A976-872884835458}" presName="thickLine" presStyleLbl="alignNode1" presStyleIdx="3" presStyleCnt="6"/>
      <dgm:spPr/>
    </dgm:pt>
    <dgm:pt modelId="{AF9E8A94-C226-4E57-AE24-FA177B2AF2AD}" type="pres">
      <dgm:prSet presAssocID="{77AFB8B6-5D4E-41A5-A976-872884835458}" presName="horz1" presStyleCnt="0"/>
      <dgm:spPr/>
    </dgm:pt>
    <dgm:pt modelId="{2D5C1355-6E43-41FB-9BB6-18EEB2CFDF19}" type="pres">
      <dgm:prSet presAssocID="{77AFB8B6-5D4E-41A5-A976-872884835458}" presName="tx1" presStyleLbl="revTx" presStyleIdx="3" presStyleCnt="6"/>
      <dgm:spPr/>
    </dgm:pt>
    <dgm:pt modelId="{2D1EE42D-78EE-480D-B633-781482DAC1AE}" type="pres">
      <dgm:prSet presAssocID="{77AFB8B6-5D4E-41A5-A976-872884835458}" presName="vert1" presStyleCnt="0"/>
      <dgm:spPr/>
    </dgm:pt>
    <dgm:pt modelId="{1D6B97A9-A129-499A-BD5E-47B310703A95}" type="pres">
      <dgm:prSet presAssocID="{3C572AFE-1B85-44EF-BBBB-7C0557B05716}" presName="thickLine" presStyleLbl="alignNode1" presStyleIdx="4" presStyleCnt="6"/>
      <dgm:spPr/>
    </dgm:pt>
    <dgm:pt modelId="{0DA67548-0077-4036-AA44-2BC83A394D49}" type="pres">
      <dgm:prSet presAssocID="{3C572AFE-1B85-44EF-BBBB-7C0557B05716}" presName="horz1" presStyleCnt="0"/>
      <dgm:spPr/>
    </dgm:pt>
    <dgm:pt modelId="{19AE6251-B5E3-415F-BEF4-3D12F04384D9}" type="pres">
      <dgm:prSet presAssocID="{3C572AFE-1B85-44EF-BBBB-7C0557B05716}" presName="tx1" presStyleLbl="revTx" presStyleIdx="4" presStyleCnt="6"/>
      <dgm:spPr/>
    </dgm:pt>
    <dgm:pt modelId="{28A489CF-372E-4EFF-A86E-CAFB949C2583}" type="pres">
      <dgm:prSet presAssocID="{3C572AFE-1B85-44EF-BBBB-7C0557B05716}" presName="vert1" presStyleCnt="0"/>
      <dgm:spPr/>
    </dgm:pt>
    <dgm:pt modelId="{EC734F20-56B6-4F67-AB77-F8635B2B76FC}" type="pres">
      <dgm:prSet presAssocID="{9367E112-4C4F-43E7-92CC-169F55768E91}" presName="thickLine" presStyleLbl="alignNode1" presStyleIdx="5" presStyleCnt="6"/>
      <dgm:spPr/>
    </dgm:pt>
    <dgm:pt modelId="{550CAA28-DD19-46CA-9E3A-D4E2481D7F24}" type="pres">
      <dgm:prSet presAssocID="{9367E112-4C4F-43E7-92CC-169F55768E91}" presName="horz1" presStyleCnt="0"/>
      <dgm:spPr/>
    </dgm:pt>
    <dgm:pt modelId="{FC28FF29-7104-4C6F-A857-63A3FA07DDCB}" type="pres">
      <dgm:prSet presAssocID="{9367E112-4C4F-43E7-92CC-169F55768E91}" presName="tx1" presStyleLbl="revTx" presStyleIdx="5" presStyleCnt="6"/>
      <dgm:spPr/>
    </dgm:pt>
    <dgm:pt modelId="{8EC1671C-9F83-49CA-9FA0-D34F6E0D056C}" type="pres">
      <dgm:prSet presAssocID="{9367E112-4C4F-43E7-92CC-169F55768E91}" presName="vert1" presStyleCnt="0"/>
      <dgm:spPr/>
    </dgm:pt>
  </dgm:ptLst>
  <dgm:cxnLst>
    <dgm:cxn modelId="{DCC02F18-6453-439F-A514-42E21496938B}" type="presOf" srcId="{77AFB8B6-5D4E-41A5-A976-872884835458}" destId="{2D5C1355-6E43-41FB-9BB6-18EEB2CFDF19}" srcOrd="0" destOrd="0" presId="urn:microsoft.com/office/officeart/2008/layout/LinedList"/>
    <dgm:cxn modelId="{F573542F-E4A9-41E2-A9F8-E4BDDDE27A38}" type="presOf" srcId="{3C572AFE-1B85-44EF-BBBB-7C0557B05716}" destId="{19AE6251-B5E3-415F-BEF4-3D12F04384D9}" srcOrd="0" destOrd="0" presId="urn:microsoft.com/office/officeart/2008/layout/LinedList"/>
    <dgm:cxn modelId="{5AE35130-E170-44B2-ACE7-B9FF5E5FB87C}" srcId="{26E31633-9AD7-4DE5-8304-0B2469282A4E}" destId="{77AFB8B6-5D4E-41A5-A976-872884835458}" srcOrd="3" destOrd="0" parTransId="{251F8D94-4A54-4A4B-9866-BD8834C3AB68}" sibTransId="{8CD57D97-568B-4147-BCC5-8BB8EC233DAB}"/>
    <dgm:cxn modelId="{9ABCD339-8BFD-4B64-AF02-A9457189E952}" type="presOf" srcId="{26E31633-9AD7-4DE5-8304-0B2469282A4E}" destId="{B087EA1D-0CE7-4EA6-AEDC-21A525F29864}" srcOrd="0" destOrd="0" presId="urn:microsoft.com/office/officeart/2008/layout/LinedList"/>
    <dgm:cxn modelId="{5CCCCF65-B543-47EC-A55A-E63241FA899A}" srcId="{26E31633-9AD7-4DE5-8304-0B2469282A4E}" destId="{673A1ABA-0D32-45CF-8EA1-9690745D9868}" srcOrd="1" destOrd="0" parTransId="{726E720A-B717-402E-AE75-345E73D4268A}" sibTransId="{6BEBB4DA-1EDA-4649-AC29-3D89AA3D471D}"/>
    <dgm:cxn modelId="{BB636769-0542-4259-A3F1-CE545CA5EBC1}" type="presOf" srcId="{673A1ABA-0D32-45CF-8EA1-9690745D9868}" destId="{5C2E43AC-EF40-4A41-A360-C9ABD08617A0}" srcOrd="0" destOrd="0" presId="urn:microsoft.com/office/officeart/2008/layout/LinedList"/>
    <dgm:cxn modelId="{34F3CB49-15FF-4A83-A58D-CA3FCBEBFDBC}" type="presOf" srcId="{D77E721E-2A49-4C46-9305-2F43577C3DF3}" destId="{521B23BA-6F99-46B9-A63C-4E7843B0B2CD}" srcOrd="0" destOrd="0" presId="urn:microsoft.com/office/officeart/2008/layout/LinedList"/>
    <dgm:cxn modelId="{64937C72-F548-4B13-B927-0B9A14F2B14B}" srcId="{26E31633-9AD7-4DE5-8304-0B2469282A4E}" destId="{D77E721E-2A49-4C46-9305-2F43577C3DF3}" srcOrd="2" destOrd="0" parTransId="{0C536727-E9EC-4530-8445-1D792C029A02}" sibTransId="{31044FB4-EECC-49EA-B81C-6588465FBE90}"/>
    <dgm:cxn modelId="{D11D0D54-5976-4DAA-94BA-C0ED9C0847B3}" type="presOf" srcId="{9367E112-4C4F-43E7-92CC-169F55768E91}" destId="{FC28FF29-7104-4C6F-A857-63A3FA07DDCB}" srcOrd="0" destOrd="0" presId="urn:microsoft.com/office/officeart/2008/layout/LinedList"/>
    <dgm:cxn modelId="{EBC26B59-3DB6-4A27-BF0B-8DD4FB09CA40}" srcId="{26E31633-9AD7-4DE5-8304-0B2469282A4E}" destId="{3C572AFE-1B85-44EF-BBBB-7C0557B05716}" srcOrd="4" destOrd="0" parTransId="{20F521C4-0E81-480B-802F-34368A15C242}" sibTransId="{4966AC28-6FF8-479C-BFEC-638509F25E07}"/>
    <dgm:cxn modelId="{0FF196B5-008F-4600-88FB-937F30758E2B}" type="presOf" srcId="{DC8AECF0-EACF-40A1-9201-8333783D022A}" destId="{4CFCB052-9845-4770-9841-B85E1000EB77}" srcOrd="0" destOrd="0" presId="urn:microsoft.com/office/officeart/2008/layout/LinedList"/>
    <dgm:cxn modelId="{2591CCBE-3CF1-437D-89E7-D536E8BFCC4C}" srcId="{26E31633-9AD7-4DE5-8304-0B2469282A4E}" destId="{9367E112-4C4F-43E7-92CC-169F55768E91}" srcOrd="5" destOrd="0" parTransId="{6EC20197-127B-47C9-BA49-B8ECDCE68DE1}" sibTransId="{0E909CD7-18DF-4833-86BD-65A5E3794E43}"/>
    <dgm:cxn modelId="{0401F1E0-21D7-4386-A319-DE0DFBFC342A}" srcId="{26E31633-9AD7-4DE5-8304-0B2469282A4E}" destId="{DC8AECF0-EACF-40A1-9201-8333783D022A}" srcOrd="0" destOrd="0" parTransId="{8753F23F-DC5D-41B9-A043-C7353F2785DE}" sibTransId="{57895DAC-9B73-4796-BAA4-293FA1059BC2}"/>
    <dgm:cxn modelId="{195A74AC-A979-4FF0-945C-EB37D1AE6DBA}" type="presParOf" srcId="{B087EA1D-0CE7-4EA6-AEDC-21A525F29864}" destId="{34DE1711-2162-404B-A5F7-D0124DE7F852}" srcOrd="0" destOrd="0" presId="urn:microsoft.com/office/officeart/2008/layout/LinedList"/>
    <dgm:cxn modelId="{A3BDE83F-FD30-4533-80F3-396EE7E03A10}" type="presParOf" srcId="{B087EA1D-0CE7-4EA6-AEDC-21A525F29864}" destId="{1B58BC96-1403-4BD0-B57A-F8DF6C1ADD71}" srcOrd="1" destOrd="0" presId="urn:microsoft.com/office/officeart/2008/layout/LinedList"/>
    <dgm:cxn modelId="{ACA885DC-55CE-497E-8170-18999EE640E5}" type="presParOf" srcId="{1B58BC96-1403-4BD0-B57A-F8DF6C1ADD71}" destId="{4CFCB052-9845-4770-9841-B85E1000EB77}" srcOrd="0" destOrd="0" presId="urn:microsoft.com/office/officeart/2008/layout/LinedList"/>
    <dgm:cxn modelId="{2A79CA90-2259-4010-B5E6-8C2FE4A98D74}" type="presParOf" srcId="{1B58BC96-1403-4BD0-B57A-F8DF6C1ADD71}" destId="{ADCA8F3A-D69E-4191-B4D2-7EFC148E7AEC}" srcOrd="1" destOrd="0" presId="urn:microsoft.com/office/officeart/2008/layout/LinedList"/>
    <dgm:cxn modelId="{6372869E-92F7-43BA-9541-9665DD59B618}" type="presParOf" srcId="{B087EA1D-0CE7-4EA6-AEDC-21A525F29864}" destId="{DE97F7C8-58D1-4C3F-8E47-0E210E21931C}" srcOrd="2" destOrd="0" presId="urn:microsoft.com/office/officeart/2008/layout/LinedList"/>
    <dgm:cxn modelId="{C82D3CF6-6779-42A4-8949-E2CC94107079}" type="presParOf" srcId="{B087EA1D-0CE7-4EA6-AEDC-21A525F29864}" destId="{282A8BFD-84D4-49D1-84C9-0CF2421E03CE}" srcOrd="3" destOrd="0" presId="urn:microsoft.com/office/officeart/2008/layout/LinedList"/>
    <dgm:cxn modelId="{E00E96D0-84CF-4B45-ADB3-274F5E6396A1}" type="presParOf" srcId="{282A8BFD-84D4-49D1-84C9-0CF2421E03CE}" destId="{5C2E43AC-EF40-4A41-A360-C9ABD08617A0}" srcOrd="0" destOrd="0" presId="urn:microsoft.com/office/officeart/2008/layout/LinedList"/>
    <dgm:cxn modelId="{CC596D34-D103-468B-82B4-7CE0A7B782F9}" type="presParOf" srcId="{282A8BFD-84D4-49D1-84C9-0CF2421E03CE}" destId="{3F385E14-02EA-4303-B7E1-43417C0C1F01}" srcOrd="1" destOrd="0" presId="urn:microsoft.com/office/officeart/2008/layout/LinedList"/>
    <dgm:cxn modelId="{F11124C9-07B3-4582-BB2F-E1E6A441CA69}" type="presParOf" srcId="{B087EA1D-0CE7-4EA6-AEDC-21A525F29864}" destId="{A9690A10-42A8-418A-89D5-BD8289C2F100}" srcOrd="4" destOrd="0" presId="urn:microsoft.com/office/officeart/2008/layout/LinedList"/>
    <dgm:cxn modelId="{A08F5353-D0DD-4FBA-ADAF-7919F32996E1}" type="presParOf" srcId="{B087EA1D-0CE7-4EA6-AEDC-21A525F29864}" destId="{77FEFBD1-D0D8-4C7C-9F49-3147931F45AB}" srcOrd="5" destOrd="0" presId="urn:microsoft.com/office/officeart/2008/layout/LinedList"/>
    <dgm:cxn modelId="{325E6331-5DDC-4465-B510-5311C1341661}" type="presParOf" srcId="{77FEFBD1-D0D8-4C7C-9F49-3147931F45AB}" destId="{521B23BA-6F99-46B9-A63C-4E7843B0B2CD}" srcOrd="0" destOrd="0" presId="urn:microsoft.com/office/officeart/2008/layout/LinedList"/>
    <dgm:cxn modelId="{C2E63EBB-B89B-41FB-875F-137FA88ABF12}" type="presParOf" srcId="{77FEFBD1-D0D8-4C7C-9F49-3147931F45AB}" destId="{05D59A88-5085-4929-9392-0CA26B8CB032}" srcOrd="1" destOrd="0" presId="urn:microsoft.com/office/officeart/2008/layout/LinedList"/>
    <dgm:cxn modelId="{4CEBEED6-2254-4FCA-B542-1D6434C7899F}" type="presParOf" srcId="{B087EA1D-0CE7-4EA6-AEDC-21A525F29864}" destId="{AB5370D0-BDB5-4B77-994E-61ADB579263B}" srcOrd="6" destOrd="0" presId="urn:microsoft.com/office/officeart/2008/layout/LinedList"/>
    <dgm:cxn modelId="{DA5F3285-2AFF-4FA8-8386-96516D64DA7F}" type="presParOf" srcId="{B087EA1D-0CE7-4EA6-AEDC-21A525F29864}" destId="{AF9E8A94-C226-4E57-AE24-FA177B2AF2AD}" srcOrd="7" destOrd="0" presId="urn:microsoft.com/office/officeart/2008/layout/LinedList"/>
    <dgm:cxn modelId="{A6A1632C-5197-4F3F-99C8-C952BB6C23B4}" type="presParOf" srcId="{AF9E8A94-C226-4E57-AE24-FA177B2AF2AD}" destId="{2D5C1355-6E43-41FB-9BB6-18EEB2CFDF19}" srcOrd="0" destOrd="0" presId="urn:microsoft.com/office/officeart/2008/layout/LinedList"/>
    <dgm:cxn modelId="{60055D3F-E83D-4686-B0CC-518E96E3E31B}" type="presParOf" srcId="{AF9E8A94-C226-4E57-AE24-FA177B2AF2AD}" destId="{2D1EE42D-78EE-480D-B633-781482DAC1AE}" srcOrd="1" destOrd="0" presId="urn:microsoft.com/office/officeart/2008/layout/LinedList"/>
    <dgm:cxn modelId="{126665DB-7839-4999-B758-3C75280F970D}" type="presParOf" srcId="{B087EA1D-0CE7-4EA6-AEDC-21A525F29864}" destId="{1D6B97A9-A129-499A-BD5E-47B310703A95}" srcOrd="8" destOrd="0" presId="urn:microsoft.com/office/officeart/2008/layout/LinedList"/>
    <dgm:cxn modelId="{E103D479-CA6F-43F7-8FEA-3708E7EE2D64}" type="presParOf" srcId="{B087EA1D-0CE7-4EA6-AEDC-21A525F29864}" destId="{0DA67548-0077-4036-AA44-2BC83A394D49}" srcOrd="9" destOrd="0" presId="urn:microsoft.com/office/officeart/2008/layout/LinedList"/>
    <dgm:cxn modelId="{2CF9B75F-8ADA-413B-B61A-991FF8DC7A74}" type="presParOf" srcId="{0DA67548-0077-4036-AA44-2BC83A394D49}" destId="{19AE6251-B5E3-415F-BEF4-3D12F04384D9}" srcOrd="0" destOrd="0" presId="urn:microsoft.com/office/officeart/2008/layout/LinedList"/>
    <dgm:cxn modelId="{5AD89888-9FAE-4FD4-9370-8F3E78D6459C}" type="presParOf" srcId="{0DA67548-0077-4036-AA44-2BC83A394D49}" destId="{28A489CF-372E-4EFF-A86E-CAFB949C2583}" srcOrd="1" destOrd="0" presId="urn:microsoft.com/office/officeart/2008/layout/LinedList"/>
    <dgm:cxn modelId="{8FB3B0C3-8808-4989-8136-D49124777E19}" type="presParOf" srcId="{B087EA1D-0CE7-4EA6-AEDC-21A525F29864}" destId="{EC734F20-56B6-4F67-AB77-F8635B2B76FC}" srcOrd="10" destOrd="0" presId="urn:microsoft.com/office/officeart/2008/layout/LinedList"/>
    <dgm:cxn modelId="{E47629A5-2516-4A2A-ACBB-FB226BF6E3E1}" type="presParOf" srcId="{B087EA1D-0CE7-4EA6-AEDC-21A525F29864}" destId="{550CAA28-DD19-46CA-9E3A-D4E2481D7F24}" srcOrd="11" destOrd="0" presId="urn:microsoft.com/office/officeart/2008/layout/LinedList"/>
    <dgm:cxn modelId="{82E6595A-3772-4C13-8F4C-8570E4B5E8E2}" type="presParOf" srcId="{550CAA28-DD19-46CA-9E3A-D4E2481D7F24}" destId="{FC28FF29-7104-4C6F-A857-63A3FA07DDCB}" srcOrd="0" destOrd="0" presId="urn:microsoft.com/office/officeart/2008/layout/LinedList"/>
    <dgm:cxn modelId="{7C043D9A-2264-4AF7-896F-E9747BA3BD17}" type="presParOf" srcId="{550CAA28-DD19-46CA-9E3A-D4E2481D7F24}" destId="{8EC1671C-9F83-49CA-9FA0-D34F6E0D056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47335B-C80F-484C-83C7-4B9F1870F8F5}"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39D39E7B-E06B-4BE5-A272-C0576BC614D8}">
      <dgm:prSet/>
      <dgm:spPr/>
      <dgm:t>
        <a:bodyPr/>
        <a:lstStyle/>
        <a:p>
          <a:r>
            <a:rPr lang="en-US"/>
            <a:t>BEGINNING IN THE 2020–2021 2021–2022 SCHOOL YEAR: </a:t>
          </a:r>
        </a:p>
      </dgm:t>
    </dgm:pt>
    <dgm:pt modelId="{C15FA019-1349-4D0B-975A-AE838468B917}" type="parTrans" cxnId="{02B2777A-A58E-4077-8973-96BE37BB2484}">
      <dgm:prSet/>
      <dgm:spPr/>
      <dgm:t>
        <a:bodyPr/>
        <a:lstStyle/>
        <a:p>
          <a:endParaRPr lang="en-US"/>
        </a:p>
      </dgm:t>
    </dgm:pt>
    <dgm:pt modelId="{DE47132F-1B4A-4EA2-BEAB-5F7641156678}" type="sibTrans" cxnId="{02B2777A-A58E-4077-8973-96BE37BB2484}">
      <dgm:prSet/>
      <dgm:spPr/>
      <dgm:t>
        <a:bodyPr/>
        <a:lstStyle/>
        <a:p>
          <a:endParaRPr lang="en-US"/>
        </a:p>
      </dgm:t>
    </dgm:pt>
    <dgm:pt modelId="{6C72EA18-34B4-451B-9803-DFCEC98A5FBC}">
      <dgm:prSet/>
      <dgm:spPr/>
      <dgm:t>
        <a:bodyPr/>
        <a:lstStyle/>
        <a:p>
          <a:r>
            <a:rPr lang="en-US"/>
            <a:t>ELIGIBLE PRIVATE PROVIDERS SHALL ACCOUNT FOR AT LEAST 30% OF ELIGIBLE </a:t>
          </a:r>
        </a:p>
      </dgm:t>
    </dgm:pt>
    <dgm:pt modelId="{57181CCE-729F-4FD4-9F0F-1B940BCA25A0}" type="parTrans" cxnId="{10737E20-4457-4B88-9C74-9CB7CC6692A7}">
      <dgm:prSet/>
      <dgm:spPr/>
      <dgm:t>
        <a:bodyPr/>
        <a:lstStyle/>
        <a:p>
          <a:endParaRPr lang="en-US"/>
        </a:p>
      </dgm:t>
    </dgm:pt>
    <dgm:pt modelId="{DC5590BD-0BEE-41ED-8B20-E379B18917A3}" type="sibTrans" cxnId="{10737E20-4457-4B88-9C74-9CB7CC6692A7}">
      <dgm:prSet/>
      <dgm:spPr/>
      <dgm:t>
        <a:bodyPr/>
        <a:lstStyle/>
        <a:p>
          <a:endParaRPr lang="en-US"/>
        </a:p>
      </dgm:t>
    </dgm:pt>
    <dgm:pt modelId="{ADEF4B8D-ACE4-4A2D-BF2A-1F4327A72A67}">
      <dgm:prSet/>
      <dgm:spPr/>
      <dgm:t>
        <a:bodyPr/>
        <a:lstStyle/>
        <a:p>
          <a:r>
            <a:rPr lang="en-US"/>
            <a:t>PREKINDERGARTEN PROVIDERS IN EACH COUNTY; </a:t>
          </a:r>
        </a:p>
      </dgm:t>
    </dgm:pt>
    <dgm:pt modelId="{C5CF1B6A-211E-4963-B8EA-56D36CA8D1F8}" type="parTrans" cxnId="{B5773272-F355-4DC7-A794-A8AD3A27CD5C}">
      <dgm:prSet/>
      <dgm:spPr/>
      <dgm:t>
        <a:bodyPr/>
        <a:lstStyle/>
        <a:p>
          <a:endParaRPr lang="en-US"/>
        </a:p>
      </dgm:t>
    </dgm:pt>
    <dgm:pt modelId="{C1658648-4DFE-4049-A4C5-B627A3707049}" type="sibTrans" cxnId="{B5773272-F355-4DC7-A794-A8AD3A27CD5C}">
      <dgm:prSet/>
      <dgm:spPr/>
      <dgm:t>
        <a:bodyPr/>
        <a:lstStyle/>
        <a:p>
          <a:endParaRPr lang="en-US"/>
        </a:p>
      </dgm:t>
    </dgm:pt>
    <dgm:pt modelId="{45CF96AD-04F2-44F8-B42E-EF66EE8FBD53}">
      <dgm:prSet/>
      <dgm:spPr/>
      <dgm:t>
        <a:bodyPr/>
        <a:lstStyle/>
        <a:p>
          <a:r>
            <a:rPr lang="en-US"/>
            <a:t>THE PROPORTION OF ELIGIBLE PRIVATE PROVIDERS IN EACH  COUNTY INCREASES BY 5 PERCENTAGE POINTS EVERY SCHOOL YEAR, UNTIL, IN THE 2024–2025 2025–2026 SCHOOL YEAR, ELIGIBLE PRIVATE PROVIDERS ACCOUNT FOR AT LEAST 50% OF ELIGIBLE PREKINDERGARTEN PROVIDERS IN EACH COUNTY; AND </a:t>
          </a:r>
        </a:p>
      </dgm:t>
    </dgm:pt>
    <dgm:pt modelId="{20965176-4B01-4B8C-AC5E-1D0C66153E9F}" type="parTrans" cxnId="{55DDFF80-DEEB-4BFC-A9BD-C7FA4FC44234}">
      <dgm:prSet/>
      <dgm:spPr/>
      <dgm:t>
        <a:bodyPr/>
        <a:lstStyle/>
        <a:p>
          <a:endParaRPr lang="en-US"/>
        </a:p>
      </dgm:t>
    </dgm:pt>
    <dgm:pt modelId="{4988E13C-6EB9-4E80-9B49-7CFD5DD33842}" type="sibTrans" cxnId="{55DDFF80-DEEB-4BFC-A9BD-C7FA4FC44234}">
      <dgm:prSet/>
      <dgm:spPr/>
      <dgm:t>
        <a:bodyPr/>
        <a:lstStyle/>
        <a:p>
          <a:endParaRPr lang="en-US"/>
        </a:p>
      </dgm:t>
    </dgm:pt>
    <dgm:pt modelId="{A28858D7-F827-4568-ABCA-E667F51940A9}" type="pres">
      <dgm:prSet presAssocID="{8847335B-C80F-484C-83C7-4B9F1870F8F5}" presName="Name0" presStyleCnt="0">
        <dgm:presLayoutVars>
          <dgm:dir/>
          <dgm:resizeHandles val="exact"/>
        </dgm:presLayoutVars>
      </dgm:prSet>
      <dgm:spPr/>
    </dgm:pt>
    <dgm:pt modelId="{CA7116BC-B777-4381-82D5-9D80CB1EB97C}" type="pres">
      <dgm:prSet presAssocID="{39D39E7B-E06B-4BE5-A272-C0576BC614D8}" presName="node" presStyleLbl="node1" presStyleIdx="0" presStyleCnt="4">
        <dgm:presLayoutVars>
          <dgm:bulletEnabled val="1"/>
        </dgm:presLayoutVars>
      </dgm:prSet>
      <dgm:spPr/>
    </dgm:pt>
    <dgm:pt modelId="{EBF7A960-74D0-4B26-89BA-7BA36D93707C}" type="pres">
      <dgm:prSet presAssocID="{DE47132F-1B4A-4EA2-BEAB-5F7641156678}" presName="sibTrans" presStyleLbl="sibTrans2D1" presStyleIdx="0" presStyleCnt="3"/>
      <dgm:spPr/>
    </dgm:pt>
    <dgm:pt modelId="{3DAF6360-0353-49C7-BF3C-48988B7E593A}" type="pres">
      <dgm:prSet presAssocID="{DE47132F-1B4A-4EA2-BEAB-5F7641156678}" presName="connectorText" presStyleLbl="sibTrans2D1" presStyleIdx="0" presStyleCnt="3"/>
      <dgm:spPr/>
    </dgm:pt>
    <dgm:pt modelId="{B2441015-6E3F-4CEE-BF70-3542783AFF59}" type="pres">
      <dgm:prSet presAssocID="{6C72EA18-34B4-451B-9803-DFCEC98A5FBC}" presName="node" presStyleLbl="node1" presStyleIdx="1" presStyleCnt="4">
        <dgm:presLayoutVars>
          <dgm:bulletEnabled val="1"/>
        </dgm:presLayoutVars>
      </dgm:prSet>
      <dgm:spPr/>
    </dgm:pt>
    <dgm:pt modelId="{8A7D9D18-BC8C-4B79-A62A-DEA88BE9765B}" type="pres">
      <dgm:prSet presAssocID="{DC5590BD-0BEE-41ED-8B20-E379B18917A3}" presName="sibTrans" presStyleLbl="sibTrans2D1" presStyleIdx="1" presStyleCnt="3"/>
      <dgm:spPr/>
    </dgm:pt>
    <dgm:pt modelId="{4FBB9AC1-D58A-4590-A6BE-CAB1E012C4AE}" type="pres">
      <dgm:prSet presAssocID="{DC5590BD-0BEE-41ED-8B20-E379B18917A3}" presName="connectorText" presStyleLbl="sibTrans2D1" presStyleIdx="1" presStyleCnt="3"/>
      <dgm:spPr/>
    </dgm:pt>
    <dgm:pt modelId="{257D8F8A-7304-4937-805A-7818971EE465}" type="pres">
      <dgm:prSet presAssocID="{ADEF4B8D-ACE4-4A2D-BF2A-1F4327A72A67}" presName="node" presStyleLbl="node1" presStyleIdx="2" presStyleCnt="4">
        <dgm:presLayoutVars>
          <dgm:bulletEnabled val="1"/>
        </dgm:presLayoutVars>
      </dgm:prSet>
      <dgm:spPr/>
    </dgm:pt>
    <dgm:pt modelId="{3AB17D4A-35D5-462E-8B5A-6C410DD99615}" type="pres">
      <dgm:prSet presAssocID="{C1658648-4DFE-4049-A4C5-B627A3707049}" presName="sibTrans" presStyleLbl="sibTrans2D1" presStyleIdx="2" presStyleCnt="3"/>
      <dgm:spPr/>
    </dgm:pt>
    <dgm:pt modelId="{F99BFB03-CC0F-454F-A215-A0B720E94BF7}" type="pres">
      <dgm:prSet presAssocID="{C1658648-4DFE-4049-A4C5-B627A3707049}" presName="connectorText" presStyleLbl="sibTrans2D1" presStyleIdx="2" presStyleCnt="3"/>
      <dgm:spPr/>
    </dgm:pt>
    <dgm:pt modelId="{13990E74-03C3-4E42-8950-06188F913A11}" type="pres">
      <dgm:prSet presAssocID="{45CF96AD-04F2-44F8-B42E-EF66EE8FBD53}" presName="node" presStyleLbl="node1" presStyleIdx="3" presStyleCnt="4">
        <dgm:presLayoutVars>
          <dgm:bulletEnabled val="1"/>
        </dgm:presLayoutVars>
      </dgm:prSet>
      <dgm:spPr/>
    </dgm:pt>
  </dgm:ptLst>
  <dgm:cxnLst>
    <dgm:cxn modelId="{10737E20-4457-4B88-9C74-9CB7CC6692A7}" srcId="{8847335B-C80F-484C-83C7-4B9F1870F8F5}" destId="{6C72EA18-34B4-451B-9803-DFCEC98A5FBC}" srcOrd="1" destOrd="0" parTransId="{57181CCE-729F-4FD4-9F0F-1B940BCA25A0}" sibTransId="{DC5590BD-0BEE-41ED-8B20-E379B18917A3}"/>
    <dgm:cxn modelId="{D4E1633B-BC98-440C-9465-66B5079CE47A}" type="presOf" srcId="{C1658648-4DFE-4049-A4C5-B627A3707049}" destId="{3AB17D4A-35D5-462E-8B5A-6C410DD99615}" srcOrd="0" destOrd="0" presId="urn:microsoft.com/office/officeart/2005/8/layout/process1"/>
    <dgm:cxn modelId="{3A092D5B-1988-439A-9494-F554BF48AFB5}" type="presOf" srcId="{8847335B-C80F-484C-83C7-4B9F1870F8F5}" destId="{A28858D7-F827-4568-ABCA-E667F51940A9}" srcOrd="0" destOrd="0" presId="urn:microsoft.com/office/officeart/2005/8/layout/process1"/>
    <dgm:cxn modelId="{2483595D-2E08-4576-980B-8FD98AF57BE7}" type="presOf" srcId="{DC5590BD-0BEE-41ED-8B20-E379B18917A3}" destId="{8A7D9D18-BC8C-4B79-A62A-DEA88BE9765B}" srcOrd="0" destOrd="0" presId="urn:microsoft.com/office/officeart/2005/8/layout/process1"/>
    <dgm:cxn modelId="{D69BD544-51D1-4A61-BB16-188A6AC275DA}" type="presOf" srcId="{DC5590BD-0BEE-41ED-8B20-E379B18917A3}" destId="{4FBB9AC1-D58A-4590-A6BE-CAB1E012C4AE}" srcOrd="1" destOrd="0" presId="urn:microsoft.com/office/officeart/2005/8/layout/process1"/>
    <dgm:cxn modelId="{B5773272-F355-4DC7-A794-A8AD3A27CD5C}" srcId="{8847335B-C80F-484C-83C7-4B9F1870F8F5}" destId="{ADEF4B8D-ACE4-4A2D-BF2A-1F4327A72A67}" srcOrd="2" destOrd="0" parTransId="{C5CF1B6A-211E-4963-B8EA-56D36CA8D1F8}" sibTransId="{C1658648-4DFE-4049-A4C5-B627A3707049}"/>
    <dgm:cxn modelId="{02B2777A-A58E-4077-8973-96BE37BB2484}" srcId="{8847335B-C80F-484C-83C7-4B9F1870F8F5}" destId="{39D39E7B-E06B-4BE5-A272-C0576BC614D8}" srcOrd="0" destOrd="0" parTransId="{C15FA019-1349-4D0B-975A-AE838468B917}" sibTransId="{DE47132F-1B4A-4EA2-BEAB-5F7641156678}"/>
    <dgm:cxn modelId="{55DDFF80-DEEB-4BFC-A9BD-C7FA4FC44234}" srcId="{8847335B-C80F-484C-83C7-4B9F1870F8F5}" destId="{45CF96AD-04F2-44F8-B42E-EF66EE8FBD53}" srcOrd="3" destOrd="0" parTransId="{20965176-4B01-4B8C-AC5E-1D0C66153E9F}" sibTransId="{4988E13C-6EB9-4E80-9B49-7CFD5DD33842}"/>
    <dgm:cxn modelId="{12C27694-A444-40BF-942F-AF80A4D4CE69}" type="presOf" srcId="{39D39E7B-E06B-4BE5-A272-C0576BC614D8}" destId="{CA7116BC-B777-4381-82D5-9D80CB1EB97C}" srcOrd="0" destOrd="0" presId="urn:microsoft.com/office/officeart/2005/8/layout/process1"/>
    <dgm:cxn modelId="{48A4B9A7-098C-49A2-AD63-38035557DE81}" type="presOf" srcId="{ADEF4B8D-ACE4-4A2D-BF2A-1F4327A72A67}" destId="{257D8F8A-7304-4937-805A-7818971EE465}" srcOrd="0" destOrd="0" presId="urn:microsoft.com/office/officeart/2005/8/layout/process1"/>
    <dgm:cxn modelId="{FEE15EAB-220E-46B9-805B-B3926CA5C513}" type="presOf" srcId="{DE47132F-1B4A-4EA2-BEAB-5F7641156678}" destId="{3DAF6360-0353-49C7-BF3C-48988B7E593A}" srcOrd="1" destOrd="0" presId="urn:microsoft.com/office/officeart/2005/8/layout/process1"/>
    <dgm:cxn modelId="{F30129B5-4528-4F02-856C-C7EDB2A408D6}" type="presOf" srcId="{45CF96AD-04F2-44F8-B42E-EF66EE8FBD53}" destId="{13990E74-03C3-4E42-8950-06188F913A11}" srcOrd="0" destOrd="0" presId="urn:microsoft.com/office/officeart/2005/8/layout/process1"/>
    <dgm:cxn modelId="{D7DD05CD-9FD2-4A79-BAB8-57BD32EFE3ED}" type="presOf" srcId="{6C72EA18-34B4-451B-9803-DFCEC98A5FBC}" destId="{B2441015-6E3F-4CEE-BF70-3542783AFF59}" srcOrd="0" destOrd="0" presId="urn:microsoft.com/office/officeart/2005/8/layout/process1"/>
    <dgm:cxn modelId="{DA7710CD-3846-4C82-BD80-9EFAD99590B9}" type="presOf" srcId="{DE47132F-1B4A-4EA2-BEAB-5F7641156678}" destId="{EBF7A960-74D0-4B26-89BA-7BA36D93707C}" srcOrd="0" destOrd="0" presId="urn:microsoft.com/office/officeart/2005/8/layout/process1"/>
    <dgm:cxn modelId="{724BB5F1-C251-4E48-8975-CA2D43A29BDF}" type="presOf" srcId="{C1658648-4DFE-4049-A4C5-B627A3707049}" destId="{F99BFB03-CC0F-454F-A215-A0B720E94BF7}" srcOrd="1" destOrd="0" presId="urn:microsoft.com/office/officeart/2005/8/layout/process1"/>
    <dgm:cxn modelId="{8EFDB7FB-AF17-468C-9B45-5B6EBA82C3CB}" type="presParOf" srcId="{A28858D7-F827-4568-ABCA-E667F51940A9}" destId="{CA7116BC-B777-4381-82D5-9D80CB1EB97C}" srcOrd="0" destOrd="0" presId="urn:microsoft.com/office/officeart/2005/8/layout/process1"/>
    <dgm:cxn modelId="{CCA413EA-219A-4AD2-ABFC-45C8DB5B110A}" type="presParOf" srcId="{A28858D7-F827-4568-ABCA-E667F51940A9}" destId="{EBF7A960-74D0-4B26-89BA-7BA36D93707C}" srcOrd="1" destOrd="0" presId="urn:microsoft.com/office/officeart/2005/8/layout/process1"/>
    <dgm:cxn modelId="{48C48E67-DFCD-4133-9134-FBA2C09C9788}" type="presParOf" srcId="{EBF7A960-74D0-4B26-89BA-7BA36D93707C}" destId="{3DAF6360-0353-49C7-BF3C-48988B7E593A}" srcOrd="0" destOrd="0" presId="urn:microsoft.com/office/officeart/2005/8/layout/process1"/>
    <dgm:cxn modelId="{0CBA795B-5FEB-4C56-8A6B-D8EA4D92F03C}" type="presParOf" srcId="{A28858D7-F827-4568-ABCA-E667F51940A9}" destId="{B2441015-6E3F-4CEE-BF70-3542783AFF59}" srcOrd="2" destOrd="0" presId="urn:microsoft.com/office/officeart/2005/8/layout/process1"/>
    <dgm:cxn modelId="{14223BC8-16DF-42BC-900E-BE12B0071121}" type="presParOf" srcId="{A28858D7-F827-4568-ABCA-E667F51940A9}" destId="{8A7D9D18-BC8C-4B79-A62A-DEA88BE9765B}" srcOrd="3" destOrd="0" presId="urn:microsoft.com/office/officeart/2005/8/layout/process1"/>
    <dgm:cxn modelId="{1AD87B75-BDA4-4B55-94A2-02AAA1FF927A}" type="presParOf" srcId="{8A7D9D18-BC8C-4B79-A62A-DEA88BE9765B}" destId="{4FBB9AC1-D58A-4590-A6BE-CAB1E012C4AE}" srcOrd="0" destOrd="0" presId="urn:microsoft.com/office/officeart/2005/8/layout/process1"/>
    <dgm:cxn modelId="{B6668A43-CD7E-4386-8D03-0ECBDC55B2F4}" type="presParOf" srcId="{A28858D7-F827-4568-ABCA-E667F51940A9}" destId="{257D8F8A-7304-4937-805A-7818971EE465}" srcOrd="4" destOrd="0" presId="urn:microsoft.com/office/officeart/2005/8/layout/process1"/>
    <dgm:cxn modelId="{384E6DF9-3A82-4DCB-996B-12A7E0961A72}" type="presParOf" srcId="{A28858D7-F827-4568-ABCA-E667F51940A9}" destId="{3AB17D4A-35D5-462E-8B5A-6C410DD99615}" srcOrd="5" destOrd="0" presId="urn:microsoft.com/office/officeart/2005/8/layout/process1"/>
    <dgm:cxn modelId="{69778245-95F5-4D03-BFD1-B385634F1725}" type="presParOf" srcId="{3AB17D4A-35D5-462E-8B5A-6C410DD99615}" destId="{F99BFB03-CC0F-454F-A215-A0B720E94BF7}" srcOrd="0" destOrd="0" presId="urn:microsoft.com/office/officeart/2005/8/layout/process1"/>
    <dgm:cxn modelId="{9BCD14BE-C5D7-41DB-AE37-B6F8CF1B1D28}" type="presParOf" srcId="{A28858D7-F827-4568-ABCA-E667F51940A9}" destId="{13990E74-03C3-4E42-8950-06188F913A1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D454D3-B9B7-428F-BC2A-3710C7D02849}"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D1FC0B76-1C49-477F-9FDB-69472C67BF93}">
      <dgm:prSet custT="1"/>
      <dgm:spPr/>
      <dgm:t>
        <a:bodyPr/>
        <a:lstStyle/>
        <a:p>
          <a:r>
            <a:rPr lang="en-US" sz="1000" dirty="0"/>
            <a:t>All  participating programs, whether based at public schools or in community settings, will be immediately required to meet the definition of a high-quality, publicly funded pre-K program</a:t>
          </a:r>
          <a:r>
            <a:rPr lang="en-US" sz="700" dirty="0"/>
            <a:t>. </a:t>
          </a:r>
        </a:p>
      </dgm:t>
    </dgm:pt>
    <dgm:pt modelId="{243426BE-44D6-4EA5-A596-BE2A4B644346}" type="parTrans" cxnId="{4C380857-BE37-4AD4-978D-AC6B4083861C}">
      <dgm:prSet/>
      <dgm:spPr/>
      <dgm:t>
        <a:bodyPr/>
        <a:lstStyle/>
        <a:p>
          <a:endParaRPr lang="en-US"/>
        </a:p>
      </dgm:t>
    </dgm:pt>
    <dgm:pt modelId="{25BB5756-DBD0-46C7-9586-A274178DC56D}" type="sibTrans" cxnId="{4C380857-BE37-4AD4-978D-AC6B4083861C}">
      <dgm:prSet/>
      <dgm:spPr/>
      <dgm:t>
        <a:bodyPr/>
        <a:lstStyle/>
        <a:p>
          <a:endParaRPr lang="en-US"/>
        </a:p>
      </dgm:t>
    </dgm:pt>
    <dgm:pt modelId="{BABB0FC0-8D0F-4E29-9E3E-563F2783A78D}">
      <dgm:prSet custT="1"/>
      <dgm:spPr/>
      <dgm:t>
        <a:bodyPr/>
        <a:lstStyle/>
        <a:p>
          <a:r>
            <a:rPr lang="en-US" sz="900" dirty="0"/>
            <a:t>This will require some changes to the Code of Maryland Regulations. A high-quality, publicly funded pre-K program means an early learning program that includes structural elements that are evidence-based and nationally recognized as important for ensuring program quality.</a:t>
          </a:r>
        </a:p>
      </dgm:t>
    </dgm:pt>
    <dgm:pt modelId="{EA57CC5F-2545-4F27-92E9-7532B8FF7B37}" type="parTrans" cxnId="{8FDD9D2A-C002-49E0-BA1D-0A01E972ED01}">
      <dgm:prSet/>
      <dgm:spPr/>
      <dgm:t>
        <a:bodyPr/>
        <a:lstStyle/>
        <a:p>
          <a:endParaRPr lang="en-US"/>
        </a:p>
      </dgm:t>
    </dgm:pt>
    <dgm:pt modelId="{9892D648-2980-497F-B4C6-B9BBD31A997A}" type="sibTrans" cxnId="{8FDD9D2A-C002-49E0-BA1D-0A01E972ED01}">
      <dgm:prSet/>
      <dgm:spPr/>
      <dgm:t>
        <a:bodyPr/>
        <a:lstStyle/>
        <a:p>
          <a:endParaRPr lang="en-US"/>
        </a:p>
      </dgm:t>
    </dgm:pt>
    <dgm:pt modelId="{B5130442-54C8-4D73-9BF4-98CA56A1CB86}">
      <dgm:prSet/>
      <dgm:spPr/>
      <dgm:t>
        <a:bodyPr/>
        <a:lstStyle/>
        <a:p>
          <a:r>
            <a:rPr lang="en-US" dirty="0"/>
            <a:t>a. high staff qualifications, including teachers who hold State certification for teaching in early childhood education </a:t>
          </a:r>
          <a:r>
            <a:rPr lang="en-US" b="1" dirty="0"/>
            <a:t>or</a:t>
          </a:r>
          <a:r>
            <a:rPr lang="en-US" dirty="0"/>
            <a:t> a bachelor’s degree in any field pursuing residency through the Maryland Approved Alternative Preparation Program, a State-approved alternate pathway, which includes coursework, clinical practice, and evidence of knowledge of content and pedagogy relating to early childhood; and teaching assistants who have at least a Child Development Associate (CDA) certificate or an associate’s degree;</a:t>
          </a:r>
        </a:p>
      </dgm:t>
    </dgm:pt>
    <dgm:pt modelId="{0A3D60D4-9664-4B97-8B38-8B81D9B4CE6D}" type="parTrans" cxnId="{95FE0B5B-6B2C-4DB1-9A02-69DD2B400E8E}">
      <dgm:prSet/>
      <dgm:spPr/>
      <dgm:t>
        <a:bodyPr/>
        <a:lstStyle/>
        <a:p>
          <a:endParaRPr lang="en-US"/>
        </a:p>
      </dgm:t>
    </dgm:pt>
    <dgm:pt modelId="{5E280A1A-4CE8-4FB7-9B7F-DED776DD2588}" type="sibTrans" cxnId="{95FE0B5B-6B2C-4DB1-9A02-69DD2B400E8E}">
      <dgm:prSet/>
      <dgm:spPr/>
      <dgm:t>
        <a:bodyPr/>
        <a:lstStyle/>
        <a:p>
          <a:endParaRPr lang="en-US"/>
        </a:p>
      </dgm:t>
    </dgm:pt>
    <dgm:pt modelId="{FB6A8027-3318-4E32-84C8-F90F7DE5519B}">
      <dgm:prSet custT="1"/>
      <dgm:spPr/>
      <dgm:t>
        <a:bodyPr/>
        <a:lstStyle/>
        <a:p>
          <a:r>
            <a:rPr lang="en-US" sz="1050" dirty="0"/>
            <a:t>b. high-quality, professional development for all staff</a:t>
          </a:r>
          <a:r>
            <a:rPr lang="en-US" sz="700" dirty="0"/>
            <a:t>;</a:t>
          </a:r>
        </a:p>
      </dgm:t>
    </dgm:pt>
    <dgm:pt modelId="{722ADB09-C864-48ED-B390-7C5B672DE778}" type="parTrans" cxnId="{9ED32D79-8F97-4459-A6E1-DED423AC178E}">
      <dgm:prSet/>
      <dgm:spPr/>
      <dgm:t>
        <a:bodyPr/>
        <a:lstStyle/>
        <a:p>
          <a:endParaRPr lang="en-US"/>
        </a:p>
      </dgm:t>
    </dgm:pt>
    <dgm:pt modelId="{5BA6288A-A913-479E-A82C-B277223E27B5}" type="sibTrans" cxnId="{9ED32D79-8F97-4459-A6E1-DED423AC178E}">
      <dgm:prSet/>
      <dgm:spPr/>
      <dgm:t>
        <a:bodyPr/>
        <a:lstStyle/>
        <a:p>
          <a:endParaRPr lang="en-US"/>
        </a:p>
      </dgm:t>
    </dgm:pt>
    <dgm:pt modelId="{D7EFA954-107E-4AF1-BC96-E0EAD14374B5}">
      <dgm:prSet custT="1"/>
      <dgm:spPr/>
      <dgm:t>
        <a:bodyPr/>
        <a:lstStyle/>
        <a:p>
          <a:r>
            <a:rPr lang="en-US" sz="1050" dirty="0"/>
            <a:t>c. a child-to-instructional staff ratio of no more than 10 to 1; </a:t>
          </a:r>
        </a:p>
      </dgm:t>
    </dgm:pt>
    <dgm:pt modelId="{1FA51C83-37C7-4B01-A52D-0B03D334032F}" type="parTrans" cxnId="{5227BB68-1001-4B6C-9F74-23427B054B06}">
      <dgm:prSet/>
      <dgm:spPr/>
      <dgm:t>
        <a:bodyPr/>
        <a:lstStyle/>
        <a:p>
          <a:endParaRPr lang="en-US"/>
        </a:p>
      </dgm:t>
    </dgm:pt>
    <dgm:pt modelId="{EADAC9E4-A33D-45E0-90E5-06FFB15B70FA}" type="sibTrans" cxnId="{5227BB68-1001-4B6C-9F74-23427B054B06}">
      <dgm:prSet/>
      <dgm:spPr/>
      <dgm:t>
        <a:bodyPr/>
        <a:lstStyle/>
        <a:p>
          <a:endParaRPr lang="en-US"/>
        </a:p>
      </dgm:t>
    </dgm:pt>
    <dgm:pt modelId="{B86B9B9B-F17C-4099-99FE-E9F35E1A8068}">
      <dgm:prSet custT="1"/>
      <dgm:spPr/>
      <dgm:t>
        <a:bodyPr/>
        <a:lstStyle/>
        <a:p>
          <a:r>
            <a:rPr lang="en-US" sz="1050" dirty="0"/>
            <a:t>d. a class size of no more than 20 with, at a minimum, one teacher with high-staff qualifications as outlined in paragraph (a);</a:t>
          </a:r>
        </a:p>
      </dgm:t>
    </dgm:pt>
    <dgm:pt modelId="{4DD0F7E8-F2F1-4EDD-93A2-6186603BA337}" type="parTrans" cxnId="{C065EDBF-0C60-4E15-A46F-4A4050675CF7}">
      <dgm:prSet/>
      <dgm:spPr/>
      <dgm:t>
        <a:bodyPr/>
        <a:lstStyle/>
        <a:p>
          <a:endParaRPr lang="en-US"/>
        </a:p>
      </dgm:t>
    </dgm:pt>
    <dgm:pt modelId="{665CBECC-680A-4147-8F36-541AA6241C28}" type="sibTrans" cxnId="{C065EDBF-0C60-4E15-A46F-4A4050675CF7}">
      <dgm:prSet/>
      <dgm:spPr/>
      <dgm:t>
        <a:bodyPr/>
        <a:lstStyle/>
        <a:p>
          <a:endParaRPr lang="en-US"/>
        </a:p>
      </dgm:t>
    </dgm:pt>
    <dgm:pt modelId="{36B7780E-1F8F-49DB-A077-5DBEE4A0BCB2}">
      <dgm:prSet custT="1"/>
      <dgm:spPr/>
      <dgm:t>
        <a:bodyPr/>
        <a:lstStyle/>
        <a:p>
          <a:r>
            <a:rPr lang="en-US" sz="1200" dirty="0"/>
            <a:t>e. a full-day program</a:t>
          </a:r>
          <a:r>
            <a:rPr lang="en-US" sz="700" dirty="0"/>
            <a:t>;</a:t>
          </a:r>
        </a:p>
      </dgm:t>
    </dgm:pt>
    <dgm:pt modelId="{5697D400-EBF0-4DA8-9038-460E9B779852}" type="parTrans" cxnId="{622EE928-B99C-4CC8-AA5A-9EEB5DBBD91F}">
      <dgm:prSet/>
      <dgm:spPr/>
      <dgm:t>
        <a:bodyPr/>
        <a:lstStyle/>
        <a:p>
          <a:endParaRPr lang="en-US"/>
        </a:p>
      </dgm:t>
    </dgm:pt>
    <dgm:pt modelId="{E3BCE1A9-A938-4705-AF10-678B44796C0D}" type="sibTrans" cxnId="{622EE928-B99C-4CC8-AA5A-9EEB5DBBD91F}">
      <dgm:prSet/>
      <dgm:spPr/>
      <dgm:t>
        <a:bodyPr/>
        <a:lstStyle/>
        <a:p>
          <a:endParaRPr lang="en-US"/>
        </a:p>
      </dgm:t>
    </dgm:pt>
    <dgm:pt modelId="{81C54906-F0C7-48C6-A857-8A19B6CF9B7F}" type="pres">
      <dgm:prSet presAssocID="{A4D454D3-B9B7-428F-BC2A-3710C7D02849}" presName="diagram" presStyleCnt="0">
        <dgm:presLayoutVars>
          <dgm:dir/>
          <dgm:resizeHandles val="exact"/>
        </dgm:presLayoutVars>
      </dgm:prSet>
      <dgm:spPr/>
    </dgm:pt>
    <dgm:pt modelId="{AA1484AB-D7F5-4DB4-912F-520D7B219145}" type="pres">
      <dgm:prSet presAssocID="{D1FC0B76-1C49-477F-9FDB-69472C67BF93}" presName="node" presStyleLbl="node1" presStyleIdx="0" presStyleCnt="7" custLinFactNeighborX="373">
        <dgm:presLayoutVars>
          <dgm:bulletEnabled val="1"/>
        </dgm:presLayoutVars>
      </dgm:prSet>
      <dgm:spPr/>
    </dgm:pt>
    <dgm:pt modelId="{6AE91E76-4368-4F27-BC95-15AA58D83152}" type="pres">
      <dgm:prSet presAssocID="{25BB5756-DBD0-46C7-9586-A274178DC56D}" presName="sibTrans" presStyleCnt="0"/>
      <dgm:spPr/>
    </dgm:pt>
    <dgm:pt modelId="{0FA6D18B-61EC-433C-AD29-BF8F4F4D399E}" type="pres">
      <dgm:prSet presAssocID="{BABB0FC0-8D0F-4E29-9E3E-563F2783A78D}" presName="node" presStyleLbl="node1" presStyleIdx="1" presStyleCnt="7">
        <dgm:presLayoutVars>
          <dgm:bulletEnabled val="1"/>
        </dgm:presLayoutVars>
      </dgm:prSet>
      <dgm:spPr/>
    </dgm:pt>
    <dgm:pt modelId="{1D638586-3D45-4E89-B7E2-EE6E0F715537}" type="pres">
      <dgm:prSet presAssocID="{9892D648-2980-497F-B4C6-B9BBD31A997A}" presName="sibTrans" presStyleCnt="0"/>
      <dgm:spPr/>
    </dgm:pt>
    <dgm:pt modelId="{BE25261C-5549-47E8-9EBB-937219A1F801}" type="pres">
      <dgm:prSet presAssocID="{B5130442-54C8-4D73-9BF4-98CA56A1CB86}" presName="node" presStyleLbl="node1" presStyleIdx="2" presStyleCnt="7">
        <dgm:presLayoutVars>
          <dgm:bulletEnabled val="1"/>
        </dgm:presLayoutVars>
      </dgm:prSet>
      <dgm:spPr/>
    </dgm:pt>
    <dgm:pt modelId="{FFEE6F1B-958C-4DF1-B540-1B76222FE199}" type="pres">
      <dgm:prSet presAssocID="{5E280A1A-4CE8-4FB7-9B7F-DED776DD2588}" presName="sibTrans" presStyleCnt="0"/>
      <dgm:spPr/>
    </dgm:pt>
    <dgm:pt modelId="{7F701A8A-5F63-4224-9688-359C45D40FE8}" type="pres">
      <dgm:prSet presAssocID="{FB6A8027-3318-4E32-84C8-F90F7DE5519B}" presName="node" presStyleLbl="node1" presStyleIdx="3" presStyleCnt="7">
        <dgm:presLayoutVars>
          <dgm:bulletEnabled val="1"/>
        </dgm:presLayoutVars>
      </dgm:prSet>
      <dgm:spPr/>
    </dgm:pt>
    <dgm:pt modelId="{E0246752-3361-4591-9CB5-BD09FA156A1E}" type="pres">
      <dgm:prSet presAssocID="{5BA6288A-A913-479E-A82C-B277223E27B5}" presName="sibTrans" presStyleCnt="0"/>
      <dgm:spPr/>
    </dgm:pt>
    <dgm:pt modelId="{1941478D-CE1B-4A12-85B8-420DB4ECEA4B}" type="pres">
      <dgm:prSet presAssocID="{D7EFA954-107E-4AF1-BC96-E0EAD14374B5}" presName="node" presStyleLbl="node1" presStyleIdx="4" presStyleCnt="7">
        <dgm:presLayoutVars>
          <dgm:bulletEnabled val="1"/>
        </dgm:presLayoutVars>
      </dgm:prSet>
      <dgm:spPr/>
    </dgm:pt>
    <dgm:pt modelId="{D1FCBE08-B9C5-41BF-863A-9CB531986341}" type="pres">
      <dgm:prSet presAssocID="{EADAC9E4-A33D-45E0-90E5-06FFB15B70FA}" presName="sibTrans" presStyleCnt="0"/>
      <dgm:spPr/>
    </dgm:pt>
    <dgm:pt modelId="{62335EFE-A0A6-4776-AC40-207FCB150DD7}" type="pres">
      <dgm:prSet presAssocID="{B86B9B9B-F17C-4099-99FE-E9F35E1A8068}" presName="node" presStyleLbl="node1" presStyleIdx="5" presStyleCnt="7">
        <dgm:presLayoutVars>
          <dgm:bulletEnabled val="1"/>
        </dgm:presLayoutVars>
      </dgm:prSet>
      <dgm:spPr/>
    </dgm:pt>
    <dgm:pt modelId="{C66B41F7-9D06-4D52-8510-A814695A71E7}" type="pres">
      <dgm:prSet presAssocID="{665CBECC-680A-4147-8F36-541AA6241C28}" presName="sibTrans" presStyleCnt="0"/>
      <dgm:spPr/>
    </dgm:pt>
    <dgm:pt modelId="{DD634774-5D74-49BE-9762-EF777BB9545F}" type="pres">
      <dgm:prSet presAssocID="{36B7780E-1F8F-49DB-A077-5DBEE4A0BCB2}" presName="node" presStyleLbl="node1" presStyleIdx="6" presStyleCnt="7">
        <dgm:presLayoutVars>
          <dgm:bulletEnabled val="1"/>
        </dgm:presLayoutVars>
      </dgm:prSet>
      <dgm:spPr/>
    </dgm:pt>
  </dgm:ptLst>
  <dgm:cxnLst>
    <dgm:cxn modelId="{622EE928-B99C-4CC8-AA5A-9EEB5DBBD91F}" srcId="{A4D454D3-B9B7-428F-BC2A-3710C7D02849}" destId="{36B7780E-1F8F-49DB-A077-5DBEE4A0BCB2}" srcOrd="6" destOrd="0" parTransId="{5697D400-EBF0-4DA8-9038-460E9B779852}" sibTransId="{E3BCE1A9-A938-4705-AF10-678B44796C0D}"/>
    <dgm:cxn modelId="{9EB3982A-EFE4-4608-A8DF-674992ABC8D0}" type="presOf" srcId="{36B7780E-1F8F-49DB-A077-5DBEE4A0BCB2}" destId="{DD634774-5D74-49BE-9762-EF777BB9545F}" srcOrd="0" destOrd="0" presId="urn:microsoft.com/office/officeart/2005/8/layout/default"/>
    <dgm:cxn modelId="{8FDD9D2A-C002-49E0-BA1D-0A01E972ED01}" srcId="{A4D454D3-B9B7-428F-BC2A-3710C7D02849}" destId="{BABB0FC0-8D0F-4E29-9E3E-563F2783A78D}" srcOrd="1" destOrd="0" parTransId="{EA57CC5F-2545-4F27-92E9-7532B8FF7B37}" sibTransId="{9892D648-2980-497F-B4C6-B9BBD31A997A}"/>
    <dgm:cxn modelId="{95FE0B5B-6B2C-4DB1-9A02-69DD2B400E8E}" srcId="{A4D454D3-B9B7-428F-BC2A-3710C7D02849}" destId="{B5130442-54C8-4D73-9BF4-98CA56A1CB86}" srcOrd="2" destOrd="0" parTransId="{0A3D60D4-9664-4B97-8B38-8B81D9B4CE6D}" sibTransId="{5E280A1A-4CE8-4FB7-9B7F-DED776DD2588}"/>
    <dgm:cxn modelId="{0526F241-F54C-4E62-901F-8C58A108756E}" type="presOf" srcId="{A4D454D3-B9B7-428F-BC2A-3710C7D02849}" destId="{81C54906-F0C7-48C6-A857-8A19B6CF9B7F}" srcOrd="0" destOrd="0" presId="urn:microsoft.com/office/officeart/2005/8/layout/default"/>
    <dgm:cxn modelId="{A6753D64-7FE1-421B-BE8A-3C9FBA9CEFED}" type="presOf" srcId="{B5130442-54C8-4D73-9BF4-98CA56A1CB86}" destId="{BE25261C-5549-47E8-9EBB-937219A1F801}" srcOrd="0" destOrd="0" presId="urn:microsoft.com/office/officeart/2005/8/layout/default"/>
    <dgm:cxn modelId="{5227BB68-1001-4B6C-9F74-23427B054B06}" srcId="{A4D454D3-B9B7-428F-BC2A-3710C7D02849}" destId="{D7EFA954-107E-4AF1-BC96-E0EAD14374B5}" srcOrd="4" destOrd="0" parTransId="{1FA51C83-37C7-4B01-A52D-0B03D334032F}" sibTransId="{EADAC9E4-A33D-45E0-90E5-06FFB15B70FA}"/>
    <dgm:cxn modelId="{EE4BC673-A497-4BD3-AB41-9673EA94276A}" type="presOf" srcId="{D1FC0B76-1C49-477F-9FDB-69472C67BF93}" destId="{AA1484AB-D7F5-4DB4-912F-520D7B219145}" srcOrd="0" destOrd="0" presId="urn:microsoft.com/office/officeart/2005/8/layout/default"/>
    <dgm:cxn modelId="{4C380857-BE37-4AD4-978D-AC6B4083861C}" srcId="{A4D454D3-B9B7-428F-BC2A-3710C7D02849}" destId="{D1FC0B76-1C49-477F-9FDB-69472C67BF93}" srcOrd="0" destOrd="0" parTransId="{243426BE-44D6-4EA5-A596-BE2A4B644346}" sibTransId="{25BB5756-DBD0-46C7-9586-A274178DC56D}"/>
    <dgm:cxn modelId="{9ED32D79-8F97-4459-A6E1-DED423AC178E}" srcId="{A4D454D3-B9B7-428F-BC2A-3710C7D02849}" destId="{FB6A8027-3318-4E32-84C8-F90F7DE5519B}" srcOrd="3" destOrd="0" parTransId="{722ADB09-C864-48ED-B390-7C5B672DE778}" sibTransId="{5BA6288A-A913-479E-A82C-B277223E27B5}"/>
    <dgm:cxn modelId="{9134337E-68BA-4AC3-856B-18842A165116}" type="presOf" srcId="{D7EFA954-107E-4AF1-BC96-E0EAD14374B5}" destId="{1941478D-CE1B-4A12-85B8-420DB4ECEA4B}" srcOrd="0" destOrd="0" presId="urn:microsoft.com/office/officeart/2005/8/layout/default"/>
    <dgm:cxn modelId="{FCAC45B0-2BD4-48ED-A4F4-2D2AE0C0D1C6}" type="presOf" srcId="{BABB0FC0-8D0F-4E29-9E3E-563F2783A78D}" destId="{0FA6D18B-61EC-433C-AD29-BF8F4F4D399E}" srcOrd="0" destOrd="0" presId="urn:microsoft.com/office/officeart/2005/8/layout/default"/>
    <dgm:cxn modelId="{C065EDBF-0C60-4E15-A46F-4A4050675CF7}" srcId="{A4D454D3-B9B7-428F-BC2A-3710C7D02849}" destId="{B86B9B9B-F17C-4099-99FE-E9F35E1A8068}" srcOrd="5" destOrd="0" parTransId="{4DD0F7E8-F2F1-4EDD-93A2-6186603BA337}" sibTransId="{665CBECC-680A-4147-8F36-541AA6241C28}"/>
    <dgm:cxn modelId="{D780C9C6-9DF1-47F7-B50D-DBD2D0958FAA}" type="presOf" srcId="{FB6A8027-3318-4E32-84C8-F90F7DE5519B}" destId="{7F701A8A-5F63-4224-9688-359C45D40FE8}" srcOrd="0" destOrd="0" presId="urn:microsoft.com/office/officeart/2005/8/layout/default"/>
    <dgm:cxn modelId="{39F742E5-1B6A-4A34-AE15-55270ED11A73}" type="presOf" srcId="{B86B9B9B-F17C-4099-99FE-E9F35E1A8068}" destId="{62335EFE-A0A6-4776-AC40-207FCB150DD7}" srcOrd="0" destOrd="0" presId="urn:microsoft.com/office/officeart/2005/8/layout/default"/>
    <dgm:cxn modelId="{923C3212-D161-4A68-BFC1-986E558B583A}" type="presParOf" srcId="{81C54906-F0C7-48C6-A857-8A19B6CF9B7F}" destId="{AA1484AB-D7F5-4DB4-912F-520D7B219145}" srcOrd="0" destOrd="0" presId="urn:microsoft.com/office/officeart/2005/8/layout/default"/>
    <dgm:cxn modelId="{8C2EB966-7CCD-4669-98C6-8E229FC69B38}" type="presParOf" srcId="{81C54906-F0C7-48C6-A857-8A19B6CF9B7F}" destId="{6AE91E76-4368-4F27-BC95-15AA58D83152}" srcOrd="1" destOrd="0" presId="urn:microsoft.com/office/officeart/2005/8/layout/default"/>
    <dgm:cxn modelId="{5C12C08D-7DA9-4753-91DC-2F4952501A54}" type="presParOf" srcId="{81C54906-F0C7-48C6-A857-8A19B6CF9B7F}" destId="{0FA6D18B-61EC-433C-AD29-BF8F4F4D399E}" srcOrd="2" destOrd="0" presId="urn:microsoft.com/office/officeart/2005/8/layout/default"/>
    <dgm:cxn modelId="{F6B36432-B28A-417C-A7BC-EBFCEEC9E2D7}" type="presParOf" srcId="{81C54906-F0C7-48C6-A857-8A19B6CF9B7F}" destId="{1D638586-3D45-4E89-B7E2-EE6E0F715537}" srcOrd="3" destOrd="0" presId="urn:microsoft.com/office/officeart/2005/8/layout/default"/>
    <dgm:cxn modelId="{872BC913-545D-4C79-9C98-CD5CD39DD5D4}" type="presParOf" srcId="{81C54906-F0C7-48C6-A857-8A19B6CF9B7F}" destId="{BE25261C-5549-47E8-9EBB-937219A1F801}" srcOrd="4" destOrd="0" presId="urn:microsoft.com/office/officeart/2005/8/layout/default"/>
    <dgm:cxn modelId="{3FB5DBA6-B316-464F-90DE-3A4AB102F102}" type="presParOf" srcId="{81C54906-F0C7-48C6-A857-8A19B6CF9B7F}" destId="{FFEE6F1B-958C-4DF1-B540-1B76222FE199}" srcOrd="5" destOrd="0" presId="urn:microsoft.com/office/officeart/2005/8/layout/default"/>
    <dgm:cxn modelId="{27FF7AA5-99C6-49FF-80C7-A7E0FA2EC8B2}" type="presParOf" srcId="{81C54906-F0C7-48C6-A857-8A19B6CF9B7F}" destId="{7F701A8A-5F63-4224-9688-359C45D40FE8}" srcOrd="6" destOrd="0" presId="urn:microsoft.com/office/officeart/2005/8/layout/default"/>
    <dgm:cxn modelId="{6B3FBDCE-3F83-4E0C-8BA1-66F96EB4C545}" type="presParOf" srcId="{81C54906-F0C7-48C6-A857-8A19B6CF9B7F}" destId="{E0246752-3361-4591-9CB5-BD09FA156A1E}" srcOrd="7" destOrd="0" presId="urn:microsoft.com/office/officeart/2005/8/layout/default"/>
    <dgm:cxn modelId="{47255AA5-D469-4160-9DC0-B1437F1BC084}" type="presParOf" srcId="{81C54906-F0C7-48C6-A857-8A19B6CF9B7F}" destId="{1941478D-CE1B-4A12-85B8-420DB4ECEA4B}" srcOrd="8" destOrd="0" presId="urn:microsoft.com/office/officeart/2005/8/layout/default"/>
    <dgm:cxn modelId="{373AACA1-714D-436F-8633-E1A37371105C}" type="presParOf" srcId="{81C54906-F0C7-48C6-A857-8A19B6CF9B7F}" destId="{D1FCBE08-B9C5-41BF-863A-9CB531986341}" srcOrd="9" destOrd="0" presId="urn:microsoft.com/office/officeart/2005/8/layout/default"/>
    <dgm:cxn modelId="{C6BD5AF7-1FDE-460B-A41F-123ED61DA3FC}" type="presParOf" srcId="{81C54906-F0C7-48C6-A857-8A19B6CF9B7F}" destId="{62335EFE-A0A6-4776-AC40-207FCB150DD7}" srcOrd="10" destOrd="0" presId="urn:microsoft.com/office/officeart/2005/8/layout/default"/>
    <dgm:cxn modelId="{244839B4-910A-40C3-8DB9-E4D2515D42BF}" type="presParOf" srcId="{81C54906-F0C7-48C6-A857-8A19B6CF9B7F}" destId="{C66B41F7-9D06-4D52-8510-A814695A71E7}" srcOrd="11" destOrd="0" presId="urn:microsoft.com/office/officeart/2005/8/layout/default"/>
    <dgm:cxn modelId="{7FA3BCF4-5DAD-4BEB-AD57-63721E18169A}" type="presParOf" srcId="{81C54906-F0C7-48C6-A857-8A19B6CF9B7F}" destId="{DD634774-5D74-49BE-9762-EF777BB9545F}"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CB05EA8-D257-4355-ABAC-53E7AD24DA84}"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4B7187A0-F01B-4315-B934-A9B697F735E5}">
      <dgm:prSet/>
      <dgm:spPr/>
      <dgm:t>
        <a:bodyPr/>
        <a:lstStyle/>
        <a:p>
          <a:r>
            <a:rPr lang="en-US"/>
            <a:t>f. inclusion of children with disabilities to ensure access to and full participation in all opportunities; </a:t>
          </a:r>
        </a:p>
      </dgm:t>
    </dgm:pt>
    <dgm:pt modelId="{D7273C43-34E3-4F9B-BCBD-ABC7F3FD2209}" type="parTrans" cxnId="{E2AA3FDF-3528-4FD6-8B8E-884E9662D6EF}">
      <dgm:prSet/>
      <dgm:spPr/>
      <dgm:t>
        <a:bodyPr/>
        <a:lstStyle/>
        <a:p>
          <a:endParaRPr lang="en-US"/>
        </a:p>
      </dgm:t>
    </dgm:pt>
    <dgm:pt modelId="{CCC6DE34-3DA1-4022-AD47-4230BABFB8B2}" type="sibTrans" cxnId="{E2AA3FDF-3528-4FD6-8B8E-884E9662D6EF}">
      <dgm:prSet/>
      <dgm:spPr/>
      <dgm:t>
        <a:bodyPr/>
        <a:lstStyle/>
        <a:p>
          <a:endParaRPr lang="en-US"/>
        </a:p>
      </dgm:t>
    </dgm:pt>
    <dgm:pt modelId="{41BE284C-F673-4B60-96AE-04EC9C3983B7}">
      <dgm:prSet/>
      <dgm:spPr/>
      <dgm:t>
        <a:bodyPr/>
        <a:lstStyle/>
        <a:p>
          <a:r>
            <a:rPr lang="en-US"/>
            <a:t>g. developmentally appropriate, culturally and linguistically responsive instruction and evidence-based curricula, and learning environments that are aligned with the State Early Learning and Development Standards, for at least the year prior to kindergarten entry; </a:t>
          </a:r>
        </a:p>
      </dgm:t>
    </dgm:pt>
    <dgm:pt modelId="{7E72A086-E200-4497-8420-7AB14605DAD9}" type="parTrans" cxnId="{EE75F0A2-1A4E-4DBC-AEF0-0D0F3E83BB99}">
      <dgm:prSet/>
      <dgm:spPr/>
      <dgm:t>
        <a:bodyPr/>
        <a:lstStyle/>
        <a:p>
          <a:endParaRPr lang="en-US"/>
        </a:p>
      </dgm:t>
    </dgm:pt>
    <dgm:pt modelId="{424EACCF-B4AC-45C8-B7DE-C1B85ED51A85}" type="sibTrans" cxnId="{EE75F0A2-1A4E-4DBC-AEF0-0D0F3E83BB99}">
      <dgm:prSet/>
      <dgm:spPr/>
      <dgm:t>
        <a:bodyPr/>
        <a:lstStyle/>
        <a:p>
          <a:endParaRPr lang="en-US"/>
        </a:p>
      </dgm:t>
    </dgm:pt>
    <dgm:pt modelId="{EB7276B5-D14D-41D4-A34C-9BBA9C3518B4}">
      <dgm:prSet/>
      <dgm:spPr/>
      <dgm:t>
        <a:bodyPr/>
        <a:lstStyle/>
        <a:p>
          <a:r>
            <a:rPr lang="en-US"/>
            <a:t>h. individualized accommodations and supports so that all children can access and participate fully in learning activities; </a:t>
          </a:r>
        </a:p>
      </dgm:t>
    </dgm:pt>
    <dgm:pt modelId="{50BAFFA6-0550-4F92-BFBD-A78E6052FE84}" type="parTrans" cxnId="{D4B74A29-DA6F-427F-B0DE-75DA3804096E}">
      <dgm:prSet/>
      <dgm:spPr/>
      <dgm:t>
        <a:bodyPr/>
        <a:lstStyle/>
        <a:p>
          <a:endParaRPr lang="en-US"/>
        </a:p>
      </dgm:t>
    </dgm:pt>
    <dgm:pt modelId="{5A11E243-9CCC-4D0C-86D1-EBEFF8292F12}" type="sibTrans" cxnId="{D4B74A29-DA6F-427F-B0DE-75DA3804096E}">
      <dgm:prSet/>
      <dgm:spPr/>
      <dgm:t>
        <a:bodyPr/>
        <a:lstStyle/>
        <a:p>
          <a:endParaRPr lang="en-US"/>
        </a:p>
      </dgm:t>
    </dgm:pt>
    <dgm:pt modelId="{D8F7D8F8-B7A4-45CF-A30F-983351FD5B07}">
      <dgm:prSet/>
      <dgm:spPr/>
      <dgm:t>
        <a:bodyPr/>
        <a:lstStyle/>
        <a:p>
          <a:r>
            <a:rPr lang="en-US"/>
            <a:t>i. instructional staff salaries that are comparable to the salaries and benefits of local public K-12 instructional staff; </a:t>
          </a:r>
        </a:p>
      </dgm:t>
    </dgm:pt>
    <dgm:pt modelId="{26E8C2CA-8D43-4A19-94DF-E0AD963E6A19}" type="parTrans" cxnId="{955551E6-EC25-403A-91EF-3CB9C1510F06}">
      <dgm:prSet/>
      <dgm:spPr/>
      <dgm:t>
        <a:bodyPr/>
        <a:lstStyle/>
        <a:p>
          <a:endParaRPr lang="en-US"/>
        </a:p>
      </dgm:t>
    </dgm:pt>
    <dgm:pt modelId="{806D7997-17C8-444A-AC27-96E2795C0D38}" type="sibTrans" cxnId="{955551E6-EC25-403A-91EF-3CB9C1510F06}">
      <dgm:prSet/>
      <dgm:spPr/>
      <dgm:t>
        <a:bodyPr/>
        <a:lstStyle/>
        <a:p>
          <a:endParaRPr lang="en-US"/>
        </a:p>
      </dgm:t>
    </dgm:pt>
    <dgm:pt modelId="{DBE2DE49-E9BB-4BA9-8BE6-04BD62A12263}">
      <dgm:prSet/>
      <dgm:spPr/>
      <dgm:t>
        <a:bodyPr/>
        <a:lstStyle/>
        <a:p>
          <a:r>
            <a:rPr lang="en-US"/>
            <a:t>j. program evaluation to ensure continuous improvement;</a:t>
          </a:r>
        </a:p>
      </dgm:t>
    </dgm:pt>
    <dgm:pt modelId="{9BA9A601-EFD0-40CB-8D60-D38FE0C54A6C}" type="parTrans" cxnId="{A4F9184F-4266-4774-B453-307E7147621E}">
      <dgm:prSet/>
      <dgm:spPr/>
      <dgm:t>
        <a:bodyPr/>
        <a:lstStyle/>
        <a:p>
          <a:endParaRPr lang="en-US"/>
        </a:p>
      </dgm:t>
    </dgm:pt>
    <dgm:pt modelId="{8A93ECFF-034C-4561-B7D5-C36366407419}" type="sibTrans" cxnId="{A4F9184F-4266-4774-B453-307E7147621E}">
      <dgm:prSet/>
      <dgm:spPr/>
      <dgm:t>
        <a:bodyPr/>
        <a:lstStyle/>
        <a:p>
          <a:endParaRPr lang="en-US"/>
        </a:p>
      </dgm:t>
    </dgm:pt>
    <dgm:pt modelId="{B2C2A465-78EC-4FF2-B468-283B1DDC3EF4}">
      <dgm:prSet/>
      <dgm:spPr/>
      <dgm:t>
        <a:bodyPr/>
        <a:lstStyle/>
        <a:p>
          <a:r>
            <a:rPr lang="en-US"/>
            <a:t>k. on-site or accessible comprehensive services for children and community partnerships that promote families’ access to services that support their children’s learning and development; and </a:t>
          </a:r>
        </a:p>
      </dgm:t>
    </dgm:pt>
    <dgm:pt modelId="{10EA81B8-32D0-4E12-857C-C0076BEF1DF9}" type="parTrans" cxnId="{5D7984C2-3B1C-4954-B0DC-370477DE0AD1}">
      <dgm:prSet/>
      <dgm:spPr/>
      <dgm:t>
        <a:bodyPr/>
        <a:lstStyle/>
        <a:p>
          <a:endParaRPr lang="en-US"/>
        </a:p>
      </dgm:t>
    </dgm:pt>
    <dgm:pt modelId="{69ABB9DA-E1FC-41C7-B3E3-45B461327589}" type="sibTrans" cxnId="{5D7984C2-3B1C-4954-B0DC-370477DE0AD1}">
      <dgm:prSet/>
      <dgm:spPr/>
      <dgm:t>
        <a:bodyPr/>
        <a:lstStyle/>
        <a:p>
          <a:endParaRPr lang="en-US"/>
        </a:p>
      </dgm:t>
    </dgm:pt>
    <dgm:pt modelId="{C7A11704-3E1E-45C2-B0E6-52BFF7FD27FA}">
      <dgm:prSet/>
      <dgm:spPr/>
      <dgm:t>
        <a:bodyPr/>
        <a:lstStyle/>
        <a:p>
          <a:r>
            <a:rPr lang="en-US"/>
            <a:t>l. evidence-based health and safety standards. </a:t>
          </a:r>
        </a:p>
      </dgm:t>
    </dgm:pt>
    <dgm:pt modelId="{7DCD0ED9-D12E-4288-A5C8-53A601EFA4CC}" type="parTrans" cxnId="{4D9F085B-1924-445C-88CC-8C9B6B045B02}">
      <dgm:prSet/>
      <dgm:spPr/>
      <dgm:t>
        <a:bodyPr/>
        <a:lstStyle/>
        <a:p>
          <a:endParaRPr lang="en-US"/>
        </a:p>
      </dgm:t>
    </dgm:pt>
    <dgm:pt modelId="{92174EED-124B-4974-9FBC-3CEBC153A63E}" type="sibTrans" cxnId="{4D9F085B-1924-445C-88CC-8C9B6B045B02}">
      <dgm:prSet/>
      <dgm:spPr/>
      <dgm:t>
        <a:bodyPr/>
        <a:lstStyle/>
        <a:p>
          <a:endParaRPr lang="en-US"/>
        </a:p>
      </dgm:t>
    </dgm:pt>
    <dgm:pt modelId="{D1219FA4-DAA0-4491-A6F2-F96B680D68E4}" type="pres">
      <dgm:prSet presAssocID="{FCB05EA8-D257-4355-ABAC-53E7AD24DA84}" presName="diagram" presStyleCnt="0">
        <dgm:presLayoutVars>
          <dgm:dir/>
          <dgm:resizeHandles val="exact"/>
        </dgm:presLayoutVars>
      </dgm:prSet>
      <dgm:spPr/>
    </dgm:pt>
    <dgm:pt modelId="{D045049B-A0EA-4FC6-A65D-E4B5F881133E}" type="pres">
      <dgm:prSet presAssocID="{4B7187A0-F01B-4315-B934-A9B697F735E5}" presName="node" presStyleLbl="node1" presStyleIdx="0" presStyleCnt="7">
        <dgm:presLayoutVars>
          <dgm:bulletEnabled val="1"/>
        </dgm:presLayoutVars>
      </dgm:prSet>
      <dgm:spPr/>
    </dgm:pt>
    <dgm:pt modelId="{79E28389-B276-4C90-A495-EB6B9F36D134}" type="pres">
      <dgm:prSet presAssocID="{CCC6DE34-3DA1-4022-AD47-4230BABFB8B2}" presName="sibTrans" presStyleCnt="0"/>
      <dgm:spPr/>
    </dgm:pt>
    <dgm:pt modelId="{EC58F0CD-0586-40F2-A4F9-6741FD60F963}" type="pres">
      <dgm:prSet presAssocID="{41BE284C-F673-4B60-96AE-04EC9C3983B7}" presName="node" presStyleLbl="node1" presStyleIdx="1" presStyleCnt="7">
        <dgm:presLayoutVars>
          <dgm:bulletEnabled val="1"/>
        </dgm:presLayoutVars>
      </dgm:prSet>
      <dgm:spPr/>
    </dgm:pt>
    <dgm:pt modelId="{960C633D-B6C5-479A-9877-0C9AB79E7D10}" type="pres">
      <dgm:prSet presAssocID="{424EACCF-B4AC-45C8-B7DE-C1B85ED51A85}" presName="sibTrans" presStyleCnt="0"/>
      <dgm:spPr/>
    </dgm:pt>
    <dgm:pt modelId="{43151840-2AA5-4E1D-AAEA-29A61DEFF19D}" type="pres">
      <dgm:prSet presAssocID="{EB7276B5-D14D-41D4-A34C-9BBA9C3518B4}" presName="node" presStyleLbl="node1" presStyleIdx="2" presStyleCnt="7">
        <dgm:presLayoutVars>
          <dgm:bulletEnabled val="1"/>
        </dgm:presLayoutVars>
      </dgm:prSet>
      <dgm:spPr/>
    </dgm:pt>
    <dgm:pt modelId="{6E75645B-7C9A-477E-9AD7-92A63BFC0B40}" type="pres">
      <dgm:prSet presAssocID="{5A11E243-9CCC-4D0C-86D1-EBEFF8292F12}" presName="sibTrans" presStyleCnt="0"/>
      <dgm:spPr/>
    </dgm:pt>
    <dgm:pt modelId="{A58EA8FB-258C-40BF-88CF-77306C296553}" type="pres">
      <dgm:prSet presAssocID="{D8F7D8F8-B7A4-45CF-A30F-983351FD5B07}" presName="node" presStyleLbl="node1" presStyleIdx="3" presStyleCnt="7">
        <dgm:presLayoutVars>
          <dgm:bulletEnabled val="1"/>
        </dgm:presLayoutVars>
      </dgm:prSet>
      <dgm:spPr/>
    </dgm:pt>
    <dgm:pt modelId="{27B7B881-750D-4A80-96C0-A505DB59B4F3}" type="pres">
      <dgm:prSet presAssocID="{806D7997-17C8-444A-AC27-96E2795C0D38}" presName="sibTrans" presStyleCnt="0"/>
      <dgm:spPr/>
    </dgm:pt>
    <dgm:pt modelId="{AAE3575F-D09C-4F19-BE78-282555ADC1F7}" type="pres">
      <dgm:prSet presAssocID="{DBE2DE49-E9BB-4BA9-8BE6-04BD62A12263}" presName="node" presStyleLbl="node1" presStyleIdx="4" presStyleCnt="7">
        <dgm:presLayoutVars>
          <dgm:bulletEnabled val="1"/>
        </dgm:presLayoutVars>
      </dgm:prSet>
      <dgm:spPr/>
    </dgm:pt>
    <dgm:pt modelId="{B39DCCE3-CB72-4D0C-BB85-FC5F0489105D}" type="pres">
      <dgm:prSet presAssocID="{8A93ECFF-034C-4561-B7D5-C36366407419}" presName="sibTrans" presStyleCnt="0"/>
      <dgm:spPr/>
    </dgm:pt>
    <dgm:pt modelId="{0280C1B6-239F-451E-8312-291F54FD6C40}" type="pres">
      <dgm:prSet presAssocID="{B2C2A465-78EC-4FF2-B468-283B1DDC3EF4}" presName="node" presStyleLbl="node1" presStyleIdx="5" presStyleCnt="7">
        <dgm:presLayoutVars>
          <dgm:bulletEnabled val="1"/>
        </dgm:presLayoutVars>
      </dgm:prSet>
      <dgm:spPr/>
    </dgm:pt>
    <dgm:pt modelId="{DD58EA7F-FE58-4EBE-851F-629F1B9663AC}" type="pres">
      <dgm:prSet presAssocID="{69ABB9DA-E1FC-41C7-B3E3-45B461327589}" presName="sibTrans" presStyleCnt="0"/>
      <dgm:spPr/>
    </dgm:pt>
    <dgm:pt modelId="{1F89A3CF-BCFA-4E32-9FBB-05110A37B546}" type="pres">
      <dgm:prSet presAssocID="{C7A11704-3E1E-45C2-B0E6-52BFF7FD27FA}" presName="node" presStyleLbl="node1" presStyleIdx="6" presStyleCnt="7">
        <dgm:presLayoutVars>
          <dgm:bulletEnabled val="1"/>
        </dgm:presLayoutVars>
      </dgm:prSet>
      <dgm:spPr/>
    </dgm:pt>
  </dgm:ptLst>
  <dgm:cxnLst>
    <dgm:cxn modelId="{F3C3BD11-2ADE-4552-8D05-000E67C2DCB6}" type="presOf" srcId="{4B7187A0-F01B-4315-B934-A9B697F735E5}" destId="{D045049B-A0EA-4FC6-A65D-E4B5F881133E}" srcOrd="0" destOrd="0" presId="urn:microsoft.com/office/officeart/2005/8/layout/default"/>
    <dgm:cxn modelId="{53400D19-914C-41B8-BC6A-27A299D88D74}" type="presOf" srcId="{EB7276B5-D14D-41D4-A34C-9BBA9C3518B4}" destId="{43151840-2AA5-4E1D-AAEA-29A61DEFF19D}" srcOrd="0" destOrd="0" presId="urn:microsoft.com/office/officeart/2005/8/layout/default"/>
    <dgm:cxn modelId="{68AB1120-38C9-48A0-8586-1CC6DF6EEB29}" type="presOf" srcId="{D8F7D8F8-B7A4-45CF-A30F-983351FD5B07}" destId="{A58EA8FB-258C-40BF-88CF-77306C296553}" srcOrd="0" destOrd="0" presId="urn:microsoft.com/office/officeart/2005/8/layout/default"/>
    <dgm:cxn modelId="{45B7AD27-2421-4415-B89B-07D37A3F6550}" type="presOf" srcId="{FCB05EA8-D257-4355-ABAC-53E7AD24DA84}" destId="{D1219FA4-DAA0-4491-A6F2-F96B680D68E4}" srcOrd="0" destOrd="0" presId="urn:microsoft.com/office/officeart/2005/8/layout/default"/>
    <dgm:cxn modelId="{D4B74A29-DA6F-427F-B0DE-75DA3804096E}" srcId="{FCB05EA8-D257-4355-ABAC-53E7AD24DA84}" destId="{EB7276B5-D14D-41D4-A34C-9BBA9C3518B4}" srcOrd="2" destOrd="0" parTransId="{50BAFFA6-0550-4F92-BFBD-A78E6052FE84}" sibTransId="{5A11E243-9CCC-4D0C-86D1-EBEFF8292F12}"/>
    <dgm:cxn modelId="{4D9F085B-1924-445C-88CC-8C9B6B045B02}" srcId="{FCB05EA8-D257-4355-ABAC-53E7AD24DA84}" destId="{C7A11704-3E1E-45C2-B0E6-52BFF7FD27FA}" srcOrd="6" destOrd="0" parTransId="{7DCD0ED9-D12E-4288-A5C8-53A601EFA4CC}" sibTransId="{92174EED-124B-4974-9FBC-3CEBC153A63E}"/>
    <dgm:cxn modelId="{21BC3644-7622-4F25-A3F7-AB5B6292B153}" type="presOf" srcId="{41BE284C-F673-4B60-96AE-04EC9C3983B7}" destId="{EC58F0CD-0586-40F2-A4F9-6741FD60F963}" srcOrd="0" destOrd="0" presId="urn:microsoft.com/office/officeart/2005/8/layout/default"/>
    <dgm:cxn modelId="{A4F9184F-4266-4774-B453-307E7147621E}" srcId="{FCB05EA8-D257-4355-ABAC-53E7AD24DA84}" destId="{DBE2DE49-E9BB-4BA9-8BE6-04BD62A12263}" srcOrd="4" destOrd="0" parTransId="{9BA9A601-EFD0-40CB-8D60-D38FE0C54A6C}" sibTransId="{8A93ECFF-034C-4561-B7D5-C36366407419}"/>
    <dgm:cxn modelId="{7ACCCD8E-33B1-481C-AB58-A05685FAA8D3}" type="presOf" srcId="{C7A11704-3E1E-45C2-B0E6-52BFF7FD27FA}" destId="{1F89A3CF-BCFA-4E32-9FBB-05110A37B546}" srcOrd="0" destOrd="0" presId="urn:microsoft.com/office/officeart/2005/8/layout/default"/>
    <dgm:cxn modelId="{EE75F0A2-1A4E-4DBC-AEF0-0D0F3E83BB99}" srcId="{FCB05EA8-D257-4355-ABAC-53E7AD24DA84}" destId="{41BE284C-F673-4B60-96AE-04EC9C3983B7}" srcOrd="1" destOrd="0" parTransId="{7E72A086-E200-4497-8420-7AB14605DAD9}" sibTransId="{424EACCF-B4AC-45C8-B7DE-C1B85ED51A85}"/>
    <dgm:cxn modelId="{171A03A5-0BB5-4ADC-A1EB-38391964BF24}" type="presOf" srcId="{DBE2DE49-E9BB-4BA9-8BE6-04BD62A12263}" destId="{AAE3575F-D09C-4F19-BE78-282555ADC1F7}" srcOrd="0" destOrd="0" presId="urn:microsoft.com/office/officeart/2005/8/layout/default"/>
    <dgm:cxn modelId="{5D7984C2-3B1C-4954-B0DC-370477DE0AD1}" srcId="{FCB05EA8-D257-4355-ABAC-53E7AD24DA84}" destId="{B2C2A465-78EC-4FF2-B468-283B1DDC3EF4}" srcOrd="5" destOrd="0" parTransId="{10EA81B8-32D0-4E12-857C-C0076BEF1DF9}" sibTransId="{69ABB9DA-E1FC-41C7-B3E3-45B461327589}"/>
    <dgm:cxn modelId="{BCEF09DB-A52B-4CF1-8300-B9C1D9EE9E27}" type="presOf" srcId="{B2C2A465-78EC-4FF2-B468-283B1DDC3EF4}" destId="{0280C1B6-239F-451E-8312-291F54FD6C40}" srcOrd="0" destOrd="0" presId="urn:microsoft.com/office/officeart/2005/8/layout/default"/>
    <dgm:cxn modelId="{E2AA3FDF-3528-4FD6-8B8E-884E9662D6EF}" srcId="{FCB05EA8-D257-4355-ABAC-53E7AD24DA84}" destId="{4B7187A0-F01B-4315-B934-A9B697F735E5}" srcOrd="0" destOrd="0" parTransId="{D7273C43-34E3-4F9B-BCBD-ABC7F3FD2209}" sibTransId="{CCC6DE34-3DA1-4022-AD47-4230BABFB8B2}"/>
    <dgm:cxn modelId="{955551E6-EC25-403A-91EF-3CB9C1510F06}" srcId="{FCB05EA8-D257-4355-ABAC-53E7AD24DA84}" destId="{D8F7D8F8-B7A4-45CF-A30F-983351FD5B07}" srcOrd="3" destOrd="0" parTransId="{26E8C2CA-8D43-4A19-94DF-E0AD963E6A19}" sibTransId="{806D7997-17C8-444A-AC27-96E2795C0D38}"/>
    <dgm:cxn modelId="{0319A0C3-525B-408C-A5CB-94EE31FFF271}" type="presParOf" srcId="{D1219FA4-DAA0-4491-A6F2-F96B680D68E4}" destId="{D045049B-A0EA-4FC6-A65D-E4B5F881133E}" srcOrd="0" destOrd="0" presId="urn:microsoft.com/office/officeart/2005/8/layout/default"/>
    <dgm:cxn modelId="{8E186D62-661A-49A0-8EE1-114751F47B29}" type="presParOf" srcId="{D1219FA4-DAA0-4491-A6F2-F96B680D68E4}" destId="{79E28389-B276-4C90-A495-EB6B9F36D134}" srcOrd="1" destOrd="0" presId="urn:microsoft.com/office/officeart/2005/8/layout/default"/>
    <dgm:cxn modelId="{EA986C76-D0CE-4D52-86CC-0786AD8AFB4F}" type="presParOf" srcId="{D1219FA4-DAA0-4491-A6F2-F96B680D68E4}" destId="{EC58F0CD-0586-40F2-A4F9-6741FD60F963}" srcOrd="2" destOrd="0" presId="urn:microsoft.com/office/officeart/2005/8/layout/default"/>
    <dgm:cxn modelId="{B873AC18-F58C-48B0-8204-D0F474D88F93}" type="presParOf" srcId="{D1219FA4-DAA0-4491-A6F2-F96B680D68E4}" destId="{960C633D-B6C5-479A-9877-0C9AB79E7D10}" srcOrd="3" destOrd="0" presId="urn:microsoft.com/office/officeart/2005/8/layout/default"/>
    <dgm:cxn modelId="{C7ECD07A-BEB8-452D-B5E4-3AE055D99B22}" type="presParOf" srcId="{D1219FA4-DAA0-4491-A6F2-F96B680D68E4}" destId="{43151840-2AA5-4E1D-AAEA-29A61DEFF19D}" srcOrd="4" destOrd="0" presId="urn:microsoft.com/office/officeart/2005/8/layout/default"/>
    <dgm:cxn modelId="{57FF698A-9D60-43B9-B673-C47517B24B1B}" type="presParOf" srcId="{D1219FA4-DAA0-4491-A6F2-F96B680D68E4}" destId="{6E75645B-7C9A-477E-9AD7-92A63BFC0B40}" srcOrd="5" destOrd="0" presId="urn:microsoft.com/office/officeart/2005/8/layout/default"/>
    <dgm:cxn modelId="{861A88D9-1491-417D-8198-174054FEE384}" type="presParOf" srcId="{D1219FA4-DAA0-4491-A6F2-F96B680D68E4}" destId="{A58EA8FB-258C-40BF-88CF-77306C296553}" srcOrd="6" destOrd="0" presId="urn:microsoft.com/office/officeart/2005/8/layout/default"/>
    <dgm:cxn modelId="{3513CD0E-F62A-413E-B950-88884ECDB1CE}" type="presParOf" srcId="{D1219FA4-DAA0-4491-A6F2-F96B680D68E4}" destId="{27B7B881-750D-4A80-96C0-A505DB59B4F3}" srcOrd="7" destOrd="0" presId="urn:microsoft.com/office/officeart/2005/8/layout/default"/>
    <dgm:cxn modelId="{05DDD7D0-8B72-40A0-BBA4-A77EFB32E428}" type="presParOf" srcId="{D1219FA4-DAA0-4491-A6F2-F96B680D68E4}" destId="{AAE3575F-D09C-4F19-BE78-282555ADC1F7}" srcOrd="8" destOrd="0" presId="urn:microsoft.com/office/officeart/2005/8/layout/default"/>
    <dgm:cxn modelId="{82C0C025-8492-4546-86BE-4F8573D88D15}" type="presParOf" srcId="{D1219FA4-DAA0-4491-A6F2-F96B680D68E4}" destId="{B39DCCE3-CB72-4D0C-BB85-FC5F0489105D}" srcOrd="9" destOrd="0" presId="urn:microsoft.com/office/officeart/2005/8/layout/default"/>
    <dgm:cxn modelId="{050B49A7-A087-4D97-AA6A-25BFADADC969}" type="presParOf" srcId="{D1219FA4-DAA0-4491-A6F2-F96B680D68E4}" destId="{0280C1B6-239F-451E-8312-291F54FD6C40}" srcOrd="10" destOrd="0" presId="urn:microsoft.com/office/officeart/2005/8/layout/default"/>
    <dgm:cxn modelId="{30E379C2-3A77-464C-A3ED-4D4D4BF2B9DE}" type="presParOf" srcId="{D1219FA4-DAA0-4491-A6F2-F96B680D68E4}" destId="{DD58EA7F-FE58-4EBE-851F-629F1B9663AC}" srcOrd="11" destOrd="0" presId="urn:microsoft.com/office/officeart/2005/8/layout/default"/>
    <dgm:cxn modelId="{69D504D6-5218-4E24-ABD8-51FA19579E41}" type="presParOf" srcId="{D1219FA4-DAA0-4491-A6F2-F96B680D68E4}" destId="{1F89A3CF-BCFA-4E32-9FBB-05110A37B546}"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FB2AD2-54C4-4C3F-B344-A75FDB34789C}" type="doc">
      <dgm:prSet loTypeId="urn:microsoft.com/office/officeart/2005/8/layout/process5" loCatId="process" qsTypeId="urn:microsoft.com/office/officeart/2005/8/quickstyle/simple1" qsCatId="simple" csTypeId="urn:microsoft.com/office/officeart/2005/8/colors/accent2_2" csCatId="accent2"/>
      <dgm:spPr/>
      <dgm:t>
        <a:bodyPr/>
        <a:lstStyle/>
        <a:p>
          <a:endParaRPr lang="en-US"/>
        </a:p>
      </dgm:t>
    </dgm:pt>
    <dgm:pt modelId="{4B455BF1-F720-41C7-A0E4-B768A12DB037}">
      <dgm:prSet/>
      <dgm:spPr/>
      <dgm:t>
        <a:bodyPr/>
        <a:lstStyle/>
        <a:p>
          <a:r>
            <a:rPr lang="en-US"/>
            <a:t>IN EACH YEAR AFTER THE 2024–2025 2025–2026 SCHOOL YEAR, </a:t>
          </a:r>
        </a:p>
      </dgm:t>
    </dgm:pt>
    <dgm:pt modelId="{118D73E8-D63B-4EBC-9CA4-9BD2B68DCD55}" type="parTrans" cxnId="{7D3FF202-FAA0-4D19-BBF1-0505D726E4F2}">
      <dgm:prSet/>
      <dgm:spPr/>
      <dgm:t>
        <a:bodyPr/>
        <a:lstStyle/>
        <a:p>
          <a:endParaRPr lang="en-US"/>
        </a:p>
      </dgm:t>
    </dgm:pt>
    <dgm:pt modelId="{CE29AAA7-70AC-45A4-B61B-310CDF18BBFE}" type="sibTrans" cxnId="{7D3FF202-FAA0-4D19-BBF1-0505D726E4F2}">
      <dgm:prSet/>
      <dgm:spPr/>
      <dgm:t>
        <a:bodyPr/>
        <a:lstStyle/>
        <a:p>
          <a:endParaRPr lang="en-US"/>
        </a:p>
      </dgm:t>
    </dgm:pt>
    <dgm:pt modelId="{FACEC420-9AAC-4510-9607-B614313414FD}">
      <dgm:prSet/>
      <dgm:spPr/>
      <dgm:t>
        <a:bodyPr/>
        <a:lstStyle/>
        <a:p>
          <a:r>
            <a:rPr lang="en-US"/>
            <a:t>THE PROPORTION OF ELIGIBLE PRIVATE PROVIDERS IN EACH COUNTY SHALL </a:t>
          </a:r>
        </a:p>
      </dgm:t>
    </dgm:pt>
    <dgm:pt modelId="{65CCFCF7-581F-4100-B094-C6AB6C747A95}" type="parTrans" cxnId="{4EE62FFD-1A11-49ED-BD72-FD48EF6E394C}">
      <dgm:prSet/>
      <dgm:spPr/>
      <dgm:t>
        <a:bodyPr/>
        <a:lstStyle/>
        <a:p>
          <a:endParaRPr lang="en-US"/>
        </a:p>
      </dgm:t>
    </dgm:pt>
    <dgm:pt modelId="{00095617-C47A-49D3-8CED-7F85E6BEEA5E}" type="sibTrans" cxnId="{4EE62FFD-1A11-49ED-BD72-FD48EF6E394C}">
      <dgm:prSet/>
      <dgm:spPr/>
      <dgm:t>
        <a:bodyPr/>
        <a:lstStyle/>
        <a:p>
          <a:endParaRPr lang="en-US"/>
        </a:p>
      </dgm:t>
    </dgm:pt>
    <dgm:pt modelId="{6CFFE040-F50D-4FC3-B2AE-31837E6287C0}">
      <dgm:prSet/>
      <dgm:spPr/>
      <dgm:t>
        <a:bodyPr/>
        <a:lstStyle/>
        <a:p>
          <a:r>
            <a:rPr lang="en-US"/>
            <a:t>CONTINUE TO CONSTITUTE AT LEAST 50% OF ELIGIBLE PREKINDERGARTEN </a:t>
          </a:r>
        </a:p>
      </dgm:t>
    </dgm:pt>
    <dgm:pt modelId="{B0C8C171-7051-4486-A3FF-CDD1BF2655E2}" type="parTrans" cxnId="{4954DE06-C677-405B-BA88-2E07DC3B479D}">
      <dgm:prSet/>
      <dgm:spPr/>
      <dgm:t>
        <a:bodyPr/>
        <a:lstStyle/>
        <a:p>
          <a:endParaRPr lang="en-US"/>
        </a:p>
      </dgm:t>
    </dgm:pt>
    <dgm:pt modelId="{04A0C451-46EC-422C-A724-1F16D14AC035}" type="sibTrans" cxnId="{4954DE06-C677-405B-BA88-2E07DC3B479D}">
      <dgm:prSet/>
      <dgm:spPr/>
      <dgm:t>
        <a:bodyPr/>
        <a:lstStyle/>
        <a:p>
          <a:endParaRPr lang="en-US"/>
        </a:p>
      </dgm:t>
    </dgm:pt>
    <dgm:pt modelId="{652C1557-071A-495C-AEA9-9008BC82EC09}">
      <dgm:prSet/>
      <dgm:spPr/>
      <dgm:t>
        <a:bodyPr/>
        <a:lstStyle/>
        <a:p>
          <a:r>
            <a:rPr lang="en-US"/>
            <a:t>PROVIDERS IN EACH COUNTY. </a:t>
          </a:r>
        </a:p>
      </dgm:t>
    </dgm:pt>
    <dgm:pt modelId="{48967E93-0795-4813-BBB0-2D49440B4E08}" type="parTrans" cxnId="{74AC41B2-831D-4E90-9932-8343179F3851}">
      <dgm:prSet/>
      <dgm:spPr/>
      <dgm:t>
        <a:bodyPr/>
        <a:lstStyle/>
        <a:p>
          <a:endParaRPr lang="en-US"/>
        </a:p>
      </dgm:t>
    </dgm:pt>
    <dgm:pt modelId="{7187D798-A25B-4659-AFEA-A161B6769EA6}" type="sibTrans" cxnId="{74AC41B2-831D-4E90-9932-8343179F3851}">
      <dgm:prSet/>
      <dgm:spPr/>
      <dgm:t>
        <a:bodyPr/>
        <a:lstStyle/>
        <a:p>
          <a:endParaRPr lang="en-US"/>
        </a:p>
      </dgm:t>
    </dgm:pt>
    <dgm:pt modelId="{BA9A5560-5C90-49FE-A73A-F57CD8FA538D}" type="pres">
      <dgm:prSet presAssocID="{E9FB2AD2-54C4-4C3F-B344-A75FDB34789C}" presName="diagram" presStyleCnt="0">
        <dgm:presLayoutVars>
          <dgm:dir/>
          <dgm:resizeHandles val="exact"/>
        </dgm:presLayoutVars>
      </dgm:prSet>
      <dgm:spPr/>
    </dgm:pt>
    <dgm:pt modelId="{71E1EEEC-043A-49DB-B475-784D822BEC4C}" type="pres">
      <dgm:prSet presAssocID="{4B455BF1-F720-41C7-A0E4-B768A12DB037}" presName="node" presStyleLbl="node1" presStyleIdx="0" presStyleCnt="4">
        <dgm:presLayoutVars>
          <dgm:bulletEnabled val="1"/>
        </dgm:presLayoutVars>
      </dgm:prSet>
      <dgm:spPr/>
    </dgm:pt>
    <dgm:pt modelId="{7B463DA6-A27C-4AE7-AFC4-93896EC51070}" type="pres">
      <dgm:prSet presAssocID="{CE29AAA7-70AC-45A4-B61B-310CDF18BBFE}" presName="sibTrans" presStyleLbl="sibTrans2D1" presStyleIdx="0" presStyleCnt="3"/>
      <dgm:spPr/>
    </dgm:pt>
    <dgm:pt modelId="{A13A830C-5980-43F1-9699-9D003DA443F5}" type="pres">
      <dgm:prSet presAssocID="{CE29AAA7-70AC-45A4-B61B-310CDF18BBFE}" presName="connectorText" presStyleLbl="sibTrans2D1" presStyleIdx="0" presStyleCnt="3"/>
      <dgm:spPr/>
    </dgm:pt>
    <dgm:pt modelId="{31C1EE23-AEA6-4FE5-A97C-296CF7F98071}" type="pres">
      <dgm:prSet presAssocID="{FACEC420-9AAC-4510-9607-B614313414FD}" presName="node" presStyleLbl="node1" presStyleIdx="1" presStyleCnt="4">
        <dgm:presLayoutVars>
          <dgm:bulletEnabled val="1"/>
        </dgm:presLayoutVars>
      </dgm:prSet>
      <dgm:spPr/>
    </dgm:pt>
    <dgm:pt modelId="{78344ED3-A62F-481B-9C5A-11C3028A834E}" type="pres">
      <dgm:prSet presAssocID="{00095617-C47A-49D3-8CED-7F85E6BEEA5E}" presName="sibTrans" presStyleLbl="sibTrans2D1" presStyleIdx="1" presStyleCnt="3"/>
      <dgm:spPr/>
    </dgm:pt>
    <dgm:pt modelId="{49C6FCB1-43DC-40EA-894F-E8A1F220BB23}" type="pres">
      <dgm:prSet presAssocID="{00095617-C47A-49D3-8CED-7F85E6BEEA5E}" presName="connectorText" presStyleLbl="sibTrans2D1" presStyleIdx="1" presStyleCnt="3"/>
      <dgm:spPr/>
    </dgm:pt>
    <dgm:pt modelId="{3E145DDD-4D3B-44FF-BEC4-875E3B331790}" type="pres">
      <dgm:prSet presAssocID="{6CFFE040-F50D-4FC3-B2AE-31837E6287C0}" presName="node" presStyleLbl="node1" presStyleIdx="2" presStyleCnt="4">
        <dgm:presLayoutVars>
          <dgm:bulletEnabled val="1"/>
        </dgm:presLayoutVars>
      </dgm:prSet>
      <dgm:spPr/>
    </dgm:pt>
    <dgm:pt modelId="{661B9DA4-8265-4751-8AA7-FEFFE0C9CD8A}" type="pres">
      <dgm:prSet presAssocID="{04A0C451-46EC-422C-A724-1F16D14AC035}" presName="sibTrans" presStyleLbl="sibTrans2D1" presStyleIdx="2" presStyleCnt="3"/>
      <dgm:spPr/>
    </dgm:pt>
    <dgm:pt modelId="{B4D8E1F6-4E4F-4B28-9712-F69EFB00908A}" type="pres">
      <dgm:prSet presAssocID="{04A0C451-46EC-422C-A724-1F16D14AC035}" presName="connectorText" presStyleLbl="sibTrans2D1" presStyleIdx="2" presStyleCnt="3"/>
      <dgm:spPr/>
    </dgm:pt>
    <dgm:pt modelId="{F2F4DE16-F4E3-40C9-99F1-E8BDC406B52B}" type="pres">
      <dgm:prSet presAssocID="{652C1557-071A-495C-AEA9-9008BC82EC09}" presName="node" presStyleLbl="node1" presStyleIdx="3" presStyleCnt="4">
        <dgm:presLayoutVars>
          <dgm:bulletEnabled val="1"/>
        </dgm:presLayoutVars>
      </dgm:prSet>
      <dgm:spPr/>
    </dgm:pt>
  </dgm:ptLst>
  <dgm:cxnLst>
    <dgm:cxn modelId="{6B23D801-ED40-4A2B-BB90-7619F445AEC6}" type="presOf" srcId="{04A0C451-46EC-422C-A724-1F16D14AC035}" destId="{661B9DA4-8265-4751-8AA7-FEFFE0C9CD8A}" srcOrd="0" destOrd="0" presId="urn:microsoft.com/office/officeart/2005/8/layout/process5"/>
    <dgm:cxn modelId="{7D3FF202-FAA0-4D19-BBF1-0505D726E4F2}" srcId="{E9FB2AD2-54C4-4C3F-B344-A75FDB34789C}" destId="{4B455BF1-F720-41C7-A0E4-B768A12DB037}" srcOrd="0" destOrd="0" parTransId="{118D73E8-D63B-4EBC-9CA4-9BD2B68DCD55}" sibTransId="{CE29AAA7-70AC-45A4-B61B-310CDF18BBFE}"/>
    <dgm:cxn modelId="{4954DE06-C677-405B-BA88-2E07DC3B479D}" srcId="{E9FB2AD2-54C4-4C3F-B344-A75FDB34789C}" destId="{6CFFE040-F50D-4FC3-B2AE-31837E6287C0}" srcOrd="2" destOrd="0" parTransId="{B0C8C171-7051-4486-A3FF-CDD1BF2655E2}" sibTransId="{04A0C451-46EC-422C-A724-1F16D14AC035}"/>
    <dgm:cxn modelId="{7DDCE212-65F4-4083-BBF3-921734CEB0AD}" type="presOf" srcId="{CE29AAA7-70AC-45A4-B61B-310CDF18BBFE}" destId="{7B463DA6-A27C-4AE7-AFC4-93896EC51070}" srcOrd="0" destOrd="0" presId="urn:microsoft.com/office/officeart/2005/8/layout/process5"/>
    <dgm:cxn modelId="{AE3FDF1A-CB0F-42CB-9557-54BF47DA8F6B}" type="presOf" srcId="{04A0C451-46EC-422C-A724-1F16D14AC035}" destId="{B4D8E1F6-4E4F-4B28-9712-F69EFB00908A}" srcOrd="1" destOrd="0" presId="urn:microsoft.com/office/officeart/2005/8/layout/process5"/>
    <dgm:cxn modelId="{FDD7E57B-F6B3-438A-9B3A-1D45072DFC19}" type="presOf" srcId="{E9FB2AD2-54C4-4C3F-B344-A75FDB34789C}" destId="{BA9A5560-5C90-49FE-A73A-F57CD8FA538D}" srcOrd="0" destOrd="0" presId="urn:microsoft.com/office/officeart/2005/8/layout/process5"/>
    <dgm:cxn modelId="{62E8FF8F-9071-4869-9F16-D6624DB7326C}" type="presOf" srcId="{00095617-C47A-49D3-8CED-7F85E6BEEA5E}" destId="{78344ED3-A62F-481B-9C5A-11C3028A834E}" srcOrd="0" destOrd="0" presId="urn:microsoft.com/office/officeart/2005/8/layout/process5"/>
    <dgm:cxn modelId="{104569A1-C93D-4C5A-8934-1AF1CF500DE2}" type="presOf" srcId="{00095617-C47A-49D3-8CED-7F85E6BEEA5E}" destId="{49C6FCB1-43DC-40EA-894F-E8A1F220BB23}" srcOrd="1" destOrd="0" presId="urn:microsoft.com/office/officeart/2005/8/layout/process5"/>
    <dgm:cxn modelId="{596CF6A6-E248-4AB6-810A-007261576C8E}" type="presOf" srcId="{CE29AAA7-70AC-45A4-B61B-310CDF18BBFE}" destId="{A13A830C-5980-43F1-9699-9D003DA443F5}" srcOrd="1" destOrd="0" presId="urn:microsoft.com/office/officeart/2005/8/layout/process5"/>
    <dgm:cxn modelId="{74AC41B2-831D-4E90-9932-8343179F3851}" srcId="{E9FB2AD2-54C4-4C3F-B344-A75FDB34789C}" destId="{652C1557-071A-495C-AEA9-9008BC82EC09}" srcOrd="3" destOrd="0" parTransId="{48967E93-0795-4813-BBB0-2D49440B4E08}" sibTransId="{7187D798-A25B-4659-AFEA-A161B6769EA6}"/>
    <dgm:cxn modelId="{788030B8-F5B8-4E33-9853-607D706CA4C2}" type="presOf" srcId="{FACEC420-9AAC-4510-9607-B614313414FD}" destId="{31C1EE23-AEA6-4FE5-A97C-296CF7F98071}" srcOrd="0" destOrd="0" presId="urn:microsoft.com/office/officeart/2005/8/layout/process5"/>
    <dgm:cxn modelId="{FEAADDE1-F438-417F-B675-83D0D573C2B2}" type="presOf" srcId="{652C1557-071A-495C-AEA9-9008BC82EC09}" destId="{F2F4DE16-F4E3-40C9-99F1-E8BDC406B52B}" srcOrd="0" destOrd="0" presId="urn:microsoft.com/office/officeart/2005/8/layout/process5"/>
    <dgm:cxn modelId="{9DAD82E6-075B-47EB-BBFF-ECD79F028AC7}" type="presOf" srcId="{4B455BF1-F720-41C7-A0E4-B768A12DB037}" destId="{71E1EEEC-043A-49DB-B475-784D822BEC4C}" srcOrd="0" destOrd="0" presId="urn:microsoft.com/office/officeart/2005/8/layout/process5"/>
    <dgm:cxn modelId="{56BB6CF0-FDF2-4558-8DD1-03E0DEE49C82}" type="presOf" srcId="{6CFFE040-F50D-4FC3-B2AE-31837E6287C0}" destId="{3E145DDD-4D3B-44FF-BEC4-875E3B331790}" srcOrd="0" destOrd="0" presId="urn:microsoft.com/office/officeart/2005/8/layout/process5"/>
    <dgm:cxn modelId="{4EE62FFD-1A11-49ED-BD72-FD48EF6E394C}" srcId="{E9FB2AD2-54C4-4C3F-B344-A75FDB34789C}" destId="{FACEC420-9AAC-4510-9607-B614313414FD}" srcOrd="1" destOrd="0" parTransId="{65CCFCF7-581F-4100-B094-C6AB6C747A95}" sibTransId="{00095617-C47A-49D3-8CED-7F85E6BEEA5E}"/>
    <dgm:cxn modelId="{8405FEA8-DC02-4D59-99ED-0DC839730E9F}" type="presParOf" srcId="{BA9A5560-5C90-49FE-A73A-F57CD8FA538D}" destId="{71E1EEEC-043A-49DB-B475-784D822BEC4C}" srcOrd="0" destOrd="0" presId="urn:microsoft.com/office/officeart/2005/8/layout/process5"/>
    <dgm:cxn modelId="{6C45768F-32B7-4B8A-8E95-047582169B68}" type="presParOf" srcId="{BA9A5560-5C90-49FE-A73A-F57CD8FA538D}" destId="{7B463DA6-A27C-4AE7-AFC4-93896EC51070}" srcOrd="1" destOrd="0" presId="urn:microsoft.com/office/officeart/2005/8/layout/process5"/>
    <dgm:cxn modelId="{E150B116-5AC0-490C-B514-C79B8A8DDDB2}" type="presParOf" srcId="{7B463DA6-A27C-4AE7-AFC4-93896EC51070}" destId="{A13A830C-5980-43F1-9699-9D003DA443F5}" srcOrd="0" destOrd="0" presId="urn:microsoft.com/office/officeart/2005/8/layout/process5"/>
    <dgm:cxn modelId="{D224DEB6-9FA0-4B47-A8B3-190DD073C287}" type="presParOf" srcId="{BA9A5560-5C90-49FE-A73A-F57CD8FA538D}" destId="{31C1EE23-AEA6-4FE5-A97C-296CF7F98071}" srcOrd="2" destOrd="0" presId="urn:microsoft.com/office/officeart/2005/8/layout/process5"/>
    <dgm:cxn modelId="{4A3886F5-F956-4743-885D-A482D4917F5B}" type="presParOf" srcId="{BA9A5560-5C90-49FE-A73A-F57CD8FA538D}" destId="{78344ED3-A62F-481B-9C5A-11C3028A834E}" srcOrd="3" destOrd="0" presId="urn:microsoft.com/office/officeart/2005/8/layout/process5"/>
    <dgm:cxn modelId="{E356D6DE-01D4-49FD-B4D6-4BFAE32E0144}" type="presParOf" srcId="{78344ED3-A62F-481B-9C5A-11C3028A834E}" destId="{49C6FCB1-43DC-40EA-894F-E8A1F220BB23}" srcOrd="0" destOrd="0" presId="urn:microsoft.com/office/officeart/2005/8/layout/process5"/>
    <dgm:cxn modelId="{4E4E60B9-B3BA-41EC-B431-661989B744DE}" type="presParOf" srcId="{BA9A5560-5C90-49FE-A73A-F57CD8FA538D}" destId="{3E145DDD-4D3B-44FF-BEC4-875E3B331790}" srcOrd="4" destOrd="0" presId="urn:microsoft.com/office/officeart/2005/8/layout/process5"/>
    <dgm:cxn modelId="{648E4562-A0EC-4C67-9B2E-7FBD0F4AA337}" type="presParOf" srcId="{BA9A5560-5C90-49FE-A73A-F57CD8FA538D}" destId="{661B9DA4-8265-4751-8AA7-FEFFE0C9CD8A}" srcOrd="5" destOrd="0" presId="urn:microsoft.com/office/officeart/2005/8/layout/process5"/>
    <dgm:cxn modelId="{79BB4680-B317-4784-8D0E-2CB3E2DB6F89}" type="presParOf" srcId="{661B9DA4-8265-4751-8AA7-FEFFE0C9CD8A}" destId="{B4D8E1F6-4E4F-4B28-9712-F69EFB00908A}" srcOrd="0" destOrd="0" presId="urn:microsoft.com/office/officeart/2005/8/layout/process5"/>
    <dgm:cxn modelId="{DDCE5006-929C-47AC-B874-D5C13CB9E2C0}" type="presParOf" srcId="{BA9A5560-5C90-49FE-A73A-F57CD8FA538D}" destId="{F2F4DE16-F4E3-40C9-99F1-E8BDC406B52B}"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13FBA98-6858-48B2-A8C9-83752FC208AA}"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5B294D79-460C-4EE6-BFAB-A5FC5E7F2223}">
      <dgm:prSet/>
      <dgm:spPr/>
      <dgm:t>
        <a:bodyPr/>
        <a:lstStyle/>
        <a:p>
          <a:r>
            <a:rPr lang="en-US" dirty="0"/>
            <a:t>(B) (1) THE DEPARTMENT SHALL ISSUE A WAIVER FROM THE </a:t>
          </a:r>
        </a:p>
      </dgm:t>
    </dgm:pt>
    <dgm:pt modelId="{E4EA46F6-12F9-4C92-8D8C-9236AC5A0778}" type="parTrans" cxnId="{C0E5BAF4-118D-43B9-A156-4B5376360173}">
      <dgm:prSet/>
      <dgm:spPr/>
      <dgm:t>
        <a:bodyPr/>
        <a:lstStyle/>
        <a:p>
          <a:endParaRPr lang="en-US"/>
        </a:p>
      </dgm:t>
    </dgm:pt>
    <dgm:pt modelId="{17B85E1A-78CC-4F91-8A63-B761140AD856}" type="sibTrans" cxnId="{C0E5BAF4-118D-43B9-A156-4B5376360173}">
      <dgm:prSet/>
      <dgm:spPr/>
      <dgm:t>
        <a:bodyPr/>
        <a:lstStyle/>
        <a:p>
          <a:endParaRPr lang="en-US"/>
        </a:p>
      </dgm:t>
    </dgm:pt>
    <dgm:pt modelId="{355C5710-F06A-47AB-8B25-CBB0A627D027}">
      <dgm:prSet/>
      <dgm:spPr/>
      <dgm:t>
        <a:bodyPr/>
        <a:lstStyle/>
        <a:p>
          <a:r>
            <a:rPr lang="en-US"/>
            <a:t>REQUIREMENTS OF THIS SECTION TO A COUNTY BOARD IF: </a:t>
          </a:r>
        </a:p>
      </dgm:t>
    </dgm:pt>
    <dgm:pt modelId="{67DBDA50-C0F2-44FF-B124-410DCB78541A}" type="parTrans" cxnId="{7DA85E95-D84F-4806-997D-91DD20DE63A4}">
      <dgm:prSet/>
      <dgm:spPr/>
      <dgm:t>
        <a:bodyPr/>
        <a:lstStyle/>
        <a:p>
          <a:endParaRPr lang="en-US"/>
        </a:p>
      </dgm:t>
    </dgm:pt>
    <dgm:pt modelId="{5143403F-1DCE-4B62-9152-3C425C256473}" type="sibTrans" cxnId="{7DA85E95-D84F-4806-997D-91DD20DE63A4}">
      <dgm:prSet/>
      <dgm:spPr/>
      <dgm:t>
        <a:bodyPr/>
        <a:lstStyle/>
        <a:p>
          <a:endParaRPr lang="en-US"/>
        </a:p>
      </dgm:t>
    </dgm:pt>
    <dgm:pt modelId="{4D0A831B-B73B-4188-87A8-51B1DAB04D37}">
      <dgm:prSet/>
      <dgm:spPr/>
      <dgm:t>
        <a:bodyPr/>
        <a:lstStyle/>
        <a:p>
          <a:r>
            <a:rPr lang="en-US"/>
            <a:t>(I) ALL FAMILIES IN THE COUNTY WHO DESIRE TO ENROLL </a:t>
          </a:r>
        </a:p>
      </dgm:t>
    </dgm:pt>
    <dgm:pt modelId="{A1E43C49-D2DE-4134-9FCF-91E4F2AA60F2}" type="parTrans" cxnId="{81DCC4AA-EF4C-49C5-A478-77736E1C34BA}">
      <dgm:prSet/>
      <dgm:spPr/>
      <dgm:t>
        <a:bodyPr/>
        <a:lstStyle/>
        <a:p>
          <a:endParaRPr lang="en-US"/>
        </a:p>
      </dgm:t>
    </dgm:pt>
    <dgm:pt modelId="{DA6EA535-25BB-4989-91FD-F4FDF955EFDA}" type="sibTrans" cxnId="{81DCC4AA-EF4C-49C5-A478-77736E1C34BA}">
      <dgm:prSet/>
      <dgm:spPr/>
      <dgm:t>
        <a:bodyPr/>
        <a:lstStyle/>
        <a:p>
          <a:endParaRPr lang="en-US"/>
        </a:p>
      </dgm:t>
    </dgm:pt>
    <dgm:pt modelId="{975EF816-8F09-418B-834E-5647BEB51C6A}">
      <dgm:prSet/>
      <dgm:spPr/>
      <dgm:t>
        <a:bodyPr/>
        <a:lstStyle/>
        <a:p>
          <a:r>
            <a:rPr lang="en-US"/>
            <a:t>THEIR ELIGIBLE CHILDREN WITH ELIGIBLE PREKINDERGARTEN PROVIDERS ARE </a:t>
          </a:r>
        </a:p>
      </dgm:t>
    </dgm:pt>
    <dgm:pt modelId="{BED0ED48-DC0D-4A36-933D-CD120A08EA5E}" type="parTrans" cxnId="{02A91155-AEC3-4489-9214-E257CAB64607}">
      <dgm:prSet/>
      <dgm:spPr/>
      <dgm:t>
        <a:bodyPr/>
        <a:lstStyle/>
        <a:p>
          <a:endParaRPr lang="en-US"/>
        </a:p>
      </dgm:t>
    </dgm:pt>
    <dgm:pt modelId="{13D27E96-85A7-4FAE-A095-411BE5E5C9B1}" type="sibTrans" cxnId="{02A91155-AEC3-4489-9214-E257CAB64607}">
      <dgm:prSet/>
      <dgm:spPr/>
      <dgm:t>
        <a:bodyPr/>
        <a:lstStyle/>
        <a:p>
          <a:endParaRPr lang="en-US"/>
        </a:p>
      </dgm:t>
    </dgm:pt>
    <dgm:pt modelId="{B6A75CB1-2D2D-478A-A594-A4C2803414AC}">
      <dgm:prSet/>
      <dgm:spPr/>
      <dgm:t>
        <a:bodyPr/>
        <a:lstStyle/>
        <a:p>
          <a:r>
            <a:rPr lang="en-US"/>
            <a:t>ABLE TO DO SO; OR </a:t>
          </a:r>
        </a:p>
      </dgm:t>
    </dgm:pt>
    <dgm:pt modelId="{60F7EA4A-0037-4A4D-AEC6-50A59771A604}" type="parTrans" cxnId="{CB911216-6EC3-4898-8EF9-B84B5DA2B31E}">
      <dgm:prSet/>
      <dgm:spPr/>
      <dgm:t>
        <a:bodyPr/>
        <a:lstStyle/>
        <a:p>
          <a:endParaRPr lang="en-US"/>
        </a:p>
      </dgm:t>
    </dgm:pt>
    <dgm:pt modelId="{DC169286-B622-4FD9-8D5E-E159D1B913CE}" type="sibTrans" cxnId="{CB911216-6EC3-4898-8EF9-B84B5DA2B31E}">
      <dgm:prSet/>
      <dgm:spPr/>
      <dgm:t>
        <a:bodyPr/>
        <a:lstStyle/>
        <a:p>
          <a:endParaRPr lang="en-US"/>
        </a:p>
      </dgm:t>
    </dgm:pt>
    <dgm:pt modelId="{EA52BBCC-CEC7-4E1D-9F38-88B65965A844}">
      <dgm:prSet/>
      <dgm:spPr/>
      <dgm:t>
        <a:bodyPr/>
        <a:lstStyle/>
        <a:p>
          <a:r>
            <a:rPr lang="en-US"/>
            <a:t>(II) AFTER REASONABLE CROSS–JURISDICTIONAL OR </a:t>
          </a:r>
        </a:p>
      </dgm:t>
    </dgm:pt>
    <dgm:pt modelId="{369A6444-DA59-4923-A3EE-831E2BD73FC8}" type="parTrans" cxnId="{22D1A7D0-023D-418E-89C1-B5865DE48F30}">
      <dgm:prSet/>
      <dgm:spPr/>
      <dgm:t>
        <a:bodyPr/>
        <a:lstStyle/>
        <a:p>
          <a:endParaRPr lang="en-US"/>
        </a:p>
      </dgm:t>
    </dgm:pt>
    <dgm:pt modelId="{A7A2DD73-A4FB-45EA-9732-4124D967A348}" type="sibTrans" cxnId="{22D1A7D0-023D-418E-89C1-B5865DE48F30}">
      <dgm:prSet/>
      <dgm:spPr/>
      <dgm:t>
        <a:bodyPr/>
        <a:lstStyle/>
        <a:p>
          <a:endParaRPr lang="en-US"/>
        </a:p>
      </dgm:t>
    </dgm:pt>
    <dgm:pt modelId="{18F23675-9DD7-4E8C-B66B-48A1A44A822B}">
      <dgm:prSet/>
      <dgm:spPr/>
      <dgm:t>
        <a:bodyPr/>
        <a:lstStyle/>
        <a:p>
          <a:r>
            <a:rPr lang="en-US"/>
            <a:t>REGIONAL EFFORTS, THERE ARE TOO FEW ELIGIBLE PRIVATE PROVIDERS TO MEET </a:t>
          </a:r>
        </a:p>
      </dgm:t>
    </dgm:pt>
    <dgm:pt modelId="{22D66D8B-FC0E-4342-B24E-41B5DAEF14C7}" type="parTrans" cxnId="{601801E8-FFCE-4F49-B16F-414A7501A937}">
      <dgm:prSet/>
      <dgm:spPr/>
      <dgm:t>
        <a:bodyPr/>
        <a:lstStyle/>
        <a:p>
          <a:endParaRPr lang="en-US"/>
        </a:p>
      </dgm:t>
    </dgm:pt>
    <dgm:pt modelId="{41A4AB1D-0DA3-4E4E-B58E-05C80943985D}" type="sibTrans" cxnId="{601801E8-FFCE-4F49-B16F-414A7501A937}">
      <dgm:prSet/>
      <dgm:spPr/>
      <dgm:t>
        <a:bodyPr/>
        <a:lstStyle/>
        <a:p>
          <a:endParaRPr lang="en-US"/>
        </a:p>
      </dgm:t>
    </dgm:pt>
    <dgm:pt modelId="{18AD8CAE-98EB-41D3-97BC-E9A7E355D59F}">
      <dgm:prSet/>
      <dgm:spPr/>
      <dgm:t>
        <a:bodyPr/>
        <a:lstStyle/>
        <a:p>
          <a:r>
            <a:rPr lang="en-US"/>
            <a:t>THE MINIMUM REQUIREMENTS OF THIS SECTION. </a:t>
          </a:r>
        </a:p>
      </dgm:t>
    </dgm:pt>
    <dgm:pt modelId="{DE1FA052-089E-45CE-97F1-661412626D14}" type="parTrans" cxnId="{A5166943-AC75-43C9-9CE9-3B5E3143C5EB}">
      <dgm:prSet/>
      <dgm:spPr/>
      <dgm:t>
        <a:bodyPr/>
        <a:lstStyle/>
        <a:p>
          <a:endParaRPr lang="en-US"/>
        </a:p>
      </dgm:t>
    </dgm:pt>
    <dgm:pt modelId="{E36799E5-7B7B-4D4A-95D7-2B8C0CC093C9}" type="sibTrans" cxnId="{A5166943-AC75-43C9-9CE9-3B5E3143C5EB}">
      <dgm:prSet/>
      <dgm:spPr/>
      <dgm:t>
        <a:bodyPr/>
        <a:lstStyle/>
        <a:p>
          <a:endParaRPr lang="en-US"/>
        </a:p>
      </dgm:t>
    </dgm:pt>
    <dgm:pt modelId="{E4236C5B-7FFC-4691-A1CD-9A149899BFAC}" type="pres">
      <dgm:prSet presAssocID="{613FBA98-6858-48B2-A8C9-83752FC208AA}" presName="vert0" presStyleCnt="0">
        <dgm:presLayoutVars>
          <dgm:dir/>
          <dgm:animOne val="branch"/>
          <dgm:animLvl val="lvl"/>
        </dgm:presLayoutVars>
      </dgm:prSet>
      <dgm:spPr/>
    </dgm:pt>
    <dgm:pt modelId="{36AB9AF9-20C9-42BD-A38F-D9229F322AFB}" type="pres">
      <dgm:prSet presAssocID="{5B294D79-460C-4EE6-BFAB-A5FC5E7F2223}" presName="thickLine" presStyleLbl="alignNode1" presStyleIdx="0" presStyleCnt="8"/>
      <dgm:spPr/>
    </dgm:pt>
    <dgm:pt modelId="{1CB73C11-1866-46B7-8463-32ECECBE3E06}" type="pres">
      <dgm:prSet presAssocID="{5B294D79-460C-4EE6-BFAB-A5FC5E7F2223}" presName="horz1" presStyleCnt="0"/>
      <dgm:spPr/>
    </dgm:pt>
    <dgm:pt modelId="{50DE5E83-2664-4847-AF67-4E41BB973DEA}" type="pres">
      <dgm:prSet presAssocID="{5B294D79-460C-4EE6-BFAB-A5FC5E7F2223}" presName="tx1" presStyleLbl="revTx" presStyleIdx="0" presStyleCnt="8"/>
      <dgm:spPr/>
    </dgm:pt>
    <dgm:pt modelId="{BDF4ABF3-14B3-4768-A994-43436D697206}" type="pres">
      <dgm:prSet presAssocID="{5B294D79-460C-4EE6-BFAB-A5FC5E7F2223}" presName="vert1" presStyleCnt="0"/>
      <dgm:spPr/>
    </dgm:pt>
    <dgm:pt modelId="{321633FC-6AC5-4C56-8DEE-D4ADE7C97548}" type="pres">
      <dgm:prSet presAssocID="{355C5710-F06A-47AB-8B25-CBB0A627D027}" presName="thickLine" presStyleLbl="alignNode1" presStyleIdx="1" presStyleCnt="8"/>
      <dgm:spPr/>
    </dgm:pt>
    <dgm:pt modelId="{2504D1DE-6AC0-4D88-93E3-D984F94AB2EE}" type="pres">
      <dgm:prSet presAssocID="{355C5710-F06A-47AB-8B25-CBB0A627D027}" presName="horz1" presStyleCnt="0"/>
      <dgm:spPr/>
    </dgm:pt>
    <dgm:pt modelId="{B6B08277-342F-4FDF-9885-2432A790CA6D}" type="pres">
      <dgm:prSet presAssocID="{355C5710-F06A-47AB-8B25-CBB0A627D027}" presName="tx1" presStyleLbl="revTx" presStyleIdx="1" presStyleCnt="8"/>
      <dgm:spPr/>
    </dgm:pt>
    <dgm:pt modelId="{B7F96735-87CD-4835-AE34-1BE44500B955}" type="pres">
      <dgm:prSet presAssocID="{355C5710-F06A-47AB-8B25-CBB0A627D027}" presName="vert1" presStyleCnt="0"/>
      <dgm:spPr/>
    </dgm:pt>
    <dgm:pt modelId="{AA6374C7-2A76-44E6-BD90-3987BB739DFE}" type="pres">
      <dgm:prSet presAssocID="{4D0A831B-B73B-4188-87A8-51B1DAB04D37}" presName="thickLine" presStyleLbl="alignNode1" presStyleIdx="2" presStyleCnt="8"/>
      <dgm:spPr/>
    </dgm:pt>
    <dgm:pt modelId="{22372C65-AF53-4714-B456-8C98D9B6B4C3}" type="pres">
      <dgm:prSet presAssocID="{4D0A831B-B73B-4188-87A8-51B1DAB04D37}" presName="horz1" presStyleCnt="0"/>
      <dgm:spPr/>
    </dgm:pt>
    <dgm:pt modelId="{1DF7F2C9-1FB2-4AEF-8602-48B7FEAD417F}" type="pres">
      <dgm:prSet presAssocID="{4D0A831B-B73B-4188-87A8-51B1DAB04D37}" presName="tx1" presStyleLbl="revTx" presStyleIdx="2" presStyleCnt="8"/>
      <dgm:spPr/>
    </dgm:pt>
    <dgm:pt modelId="{032A8A2E-B38B-4175-AFFD-8A58FE5AE4BA}" type="pres">
      <dgm:prSet presAssocID="{4D0A831B-B73B-4188-87A8-51B1DAB04D37}" presName="vert1" presStyleCnt="0"/>
      <dgm:spPr/>
    </dgm:pt>
    <dgm:pt modelId="{49981B55-A946-4C9D-B976-DE1D290CD309}" type="pres">
      <dgm:prSet presAssocID="{975EF816-8F09-418B-834E-5647BEB51C6A}" presName="thickLine" presStyleLbl="alignNode1" presStyleIdx="3" presStyleCnt="8"/>
      <dgm:spPr/>
    </dgm:pt>
    <dgm:pt modelId="{C91E2149-5276-4CCC-88F8-3E9D6F650B00}" type="pres">
      <dgm:prSet presAssocID="{975EF816-8F09-418B-834E-5647BEB51C6A}" presName="horz1" presStyleCnt="0"/>
      <dgm:spPr/>
    </dgm:pt>
    <dgm:pt modelId="{FD18F88A-805A-44D4-9CAF-D1FDC090D221}" type="pres">
      <dgm:prSet presAssocID="{975EF816-8F09-418B-834E-5647BEB51C6A}" presName="tx1" presStyleLbl="revTx" presStyleIdx="3" presStyleCnt="8"/>
      <dgm:spPr/>
    </dgm:pt>
    <dgm:pt modelId="{09D3EA08-DD54-4451-8644-7E608490530F}" type="pres">
      <dgm:prSet presAssocID="{975EF816-8F09-418B-834E-5647BEB51C6A}" presName="vert1" presStyleCnt="0"/>
      <dgm:spPr/>
    </dgm:pt>
    <dgm:pt modelId="{4042DEE9-FEEC-48A9-BBDF-0C958483BBA2}" type="pres">
      <dgm:prSet presAssocID="{B6A75CB1-2D2D-478A-A594-A4C2803414AC}" presName="thickLine" presStyleLbl="alignNode1" presStyleIdx="4" presStyleCnt="8"/>
      <dgm:spPr/>
    </dgm:pt>
    <dgm:pt modelId="{FA29F071-6F12-4984-B612-AEB587ABAEC6}" type="pres">
      <dgm:prSet presAssocID="{B6A75CB1-2D2D-478A-A594-A4C2803414AC}" presName="horz1" presStyleCnt="0"/>
      <dgm:spPr/>
    </dgm:pt>
    <dgm:pt modelId="{43C33FBD-CB29-4F58-AA31-75DAFFDD219D}" type="pres">
      <dgm:prSet presAssocID="{B6A75CB1-2D2D-478A-A594-A4C2803414AC}" presName="tx1" presStyleLbl="revTx" presStyleIdx="4" presStyleCnt="8"/>
      <dgm:spPr/>
    </dgm:pt>
    <dgm:pt modelId="{298103D5-F97D-46FD-9FAD-1ACA7A3D7DB7}" type="pres">
      <dgm:prSet presAssocID="{B6A75CB1-2D2D-478A-A594-A4C2803414AC}" presName="vert1" presStyleCnt="0"/>
      <dgm:spPr/>
    </dgm:pt>
    <dgm:pt modelId="{5BC09EE6-3FD1-4C9B-96CB-6224447FDAEF}" type="pres">
      <dgm:prSet presAssocID="{EA52BBCC-CEC7-4E1D-9F38-88B65965A844}" presName="thickLine" presStyleLbl="alignNode1" presStyleIdx="5" presStyleCnt="8"/>
      <dgm:spPr/>
    </dgm:pt>
    <dgm:pt modelId="{C313A0AA-E76B-4DB6-A16E-A6F198905728}" type="pres">
      <dgm:prSet presAssocID="{EA52BBCC-CEC7-4E1D-9F38-88B65965A844}" presName="horz1" presStyleCnt="0"/>
      <dgm:spPr/>
    </dgm:pt>
    <dgm:pt modelId="{54894E36-5A22-4104-9B4D-40264D9D1B28}" type="pres">
      <dgm:prSet presAssocID="{EA52BBCC-CEC7-4E1D-9F38-88B65965A844}" presName="tx1" presStyleLbl="revTx" presStyleIdx="5" presStyleCnt="8"/>
      <dgm:spPr/>
    </dgm:pt>
    <dgm:pt modelId="{48422734-2D0D-415C-8794-5D809EBD03AB}" type="pres">
      <dgm:prSet presAssocID="{EA52BBCC-CEC7-4E1D-9F38-88B65965A844}" presName="vert1" presStyleCnt="0"/>
      <dgm:spPr/>
    </dgm:pt>
    <dgm:pt modelId="{0BBC6C81-95CA-48E7-93C8-B490E6A1B56E}" type="pres">
      <dgm:prSet presAssocID="{18F23675-9DD7-4E8C-B66B-48A1A44A822B}" presName="thickLine" presStyleLbl="alignNode1" presStyleIdx="6" presStyleCnt="8"/>
      <dgm:spPr/>
    </dgm:pt>
    <dgm:pt modelId="{113719BC-714D-4F59-AA8E-A5BD91B21EF3}" type="pres">
      <dgm:prSet presAssocID="{18F23675-9DD7-4E8C-B66B-48A1A44A822B}" presName="horz1" presStyleCnt="0"/>
      <dgm:spPr/>
    </dgm:pt>
    <dgm:pt modelId="{605B373D-A74D-4185-9CD4-0CC92CB4A972}" type="pres">
      <dgm:prSet presAssocID="{18F23675-9DD7-4E8C-B66B-48A1A44A822B}" presName="tx1" presStyleLbl="revTx" presStyleIdx="6" presStyleCnt="8"/>
      <dgm:spPr/>
    </dgm:pt>
    <dgm:pt modelId="{84605C3B-9372-4EF7-A2B2-EDD6CF9744FD}" type="pres">
      <dgm:prSet presAssocID="{18F23675-9DD7-4E8C-B66B-48A1A44A822B}" presName="vert1" presStyleCnt="0"/>
      <dgm:spPr/>
    </dgm:pt>
    <dgm:pt modelId="{0EB0908F-B4E9-47AB-80B4-6D3D26CB31DE}" type="pres">
      <dgm:prSet presAssocID="{18AD8CAE-98EB-41D3-97BC-E9A7E355D59F}" presName="thickLine" presStyleLbl="alignNode1" presStyleIdx="7" presStyleCnt="8"/>
      <dgm:spPr/>
    </dgm:pt>
    <dgm:pt modelId="{7EABF20B-0695-45ED-AEBB-D7DE90A42C26}" type="pres">
      <dgm:prSet presAssocID="{18AD8CAE-98EB-41D3-97BC-E9A7E355D59F}" presName="horz1" presStyleCnt="0"/>
      <dgm:spPr/>
    </dgm:pt>
    <dgm:pt modelId="{807098F2-4B60-4678-83D9-FACAAD65325B}" type="pres">
      <dgm:prSet presAssocID="{18AD8CAE-98EB-41D3-97BC-E9A7E355D59F}" presName="tx1" presStyleLbl="revTx" presStyleIdx="7" presStyleCnt="8"/>
      <dgm:spPr/>
    </dgm:pt>
    <dgm:pt modelId="{0BE94929-8B4A-4858-8996-379A3A4E21CA}" type="pres">
      <dgm:prSet presAssocID="{18AD8CAE-98EB-41D3-97BC-E9A7E355D59F}" presName="vert1" presStyleCnt="0"/>
      <dgm:spPr/>
    </dgm:pt>
  </dgm:ptLst>
  <dgm:cxnLst>
    <dgm:cxn modelId="{72D0A00A-4B47-40F2-9D26-F47E38796678}" type="presOf" srcId="{4D0A831B-B73B-4188-87A8-51B1DAB04D37}" destId="{1DF7F2C9-1FB2-4AEF-8602-48B7FEAD417F}" srcOrd="0" destOrd="0" presId="urn:microsoft.com/office/officeart/2008/layout/LinedList"/>
    <dgm:cxn modelId="{CF5F290B-38D6-4C8D-A62C-C19A0D91EE0A}" type="presOf" srcId="{18F23675-9DD7-4E8C-B66B-48A1A44A822B}" destId="{605B373D-A74D-4185-9CD4-0CC92CB4A972}" srcOrd="0" destOrd="0" presId="urn:microsoft.com/office/officeart/2008/layout/LinedList"/>
    <dgm:cxn modelId="{CB911216-6EC3-4898-8EF9-B84B5DA2B31E}" srcId="{613FBA98-6858-48B2-A8C9-83752FC208AA}" destId="{B6A75CB1-2D2D-478A-A594-A4C2803414AC}" srcOrd="4" destOrd="0" parTransId="{60F7EA4A-0037-4A4D-AEC6-50A59771A604}" sibTransId="{DC169286-B622-4FD9-8D5E-E159D1B913CE}"/>
    <dgm:cxn modelId="{1289C635-96B1-4817-A875-FC5D8D407820}" type="presOf" srcId="{EA52BBCC-CEC7-4E1D-9F38-88B65965A844}" destId="{54894E36-5A22-4104-9B4D-40264D9D1B28}" srcOrd="0" destOrd="0" presId="urn:microsoft.com/office/officeart/2008/layout/LinedList"/>
    <dgm:cxn modelId="{E060A85F-81B1-4B25-91C4-F3F046BEF390}" type="presOf" srcId="{975EF816-8F09-418B-834E-5647BEB51C6A}" destId="{FD18F88A-805A-44D4-9CAF-D1FDC090D221}" srcOrd="0" destOrd="0" presId="urn:microsoft.com/office/officeart/2008/layout/LinedList"/>
    <dgm:cxn modelId="{A5166943-AC75-43C9-9CE9-3B5E3143C5EB}" srcId="{613FBA98-6858-48B2-A8C9-83752FC208AA}" destId="{18AD8CAE-98EB-41D3-97BC-E9A7E355D59F}" srcOrd="7" destOrd="0" parTransId="{DE1FA052-089E-45CE-97F1-661412626D14}" sibTransId="{E36799E5-7B7B-4D4A-95D7-2B8C0CC093C9}"/>
    <dgm:cxn modelId="{A4E7936F-2ECB-4441-9B90-9656D7E9809D}" type="presOf" srcId="{355C5710-F06A-47AB-8B25-CBB0A627D027}" destId="{B6B08277-342F-4FDF-9885-2432A790CA6D}" srcOrd="0" destOrd="0" presId="urn:microsoft.com/office/officeart/2008/layout/LinedList"/>
    <dgm:cxn modelId="{B4562770-D4DC-40FD-95EC-DBC7534D945F}" type="presOf" srcId="{18AD8CAE-98EB-41D3-97BC-E9A7E355D59F}" destId="{807098F2-4B60-4678-83D9-FACAAD65325B}" srcOrd="0" destOrd="0" presId="urn:microsoft.com/office/officeart/2008/layout/LinedList"/>
    <dgm:cxn modelId="{02A91155-AEC3-4489-9214-E257CAB64607}" srcId="{613FBA98-6858-48B2-A8C9-83752FC208AA}" destId="{975EF816-8F09-418B-834E-5647BEB51C6A}" srcOrd="3" destOrd="0" parTransId="{BED0ED48-DC0D-4A36-933D-CD120A08EA5E}" sibTransId="{13D27E96-85A7-4FAE-A095-411BE5E5C9B1}"/>
    <dgm:cxn modelId="{48B1918E-E2A8-4266-AFCA-9FBFD599FA6E}" type="presOf" srcId="{5B294D79-460C-4EE6-BFAB-A5FC5E7F2223}" destId="{50DE5E83-2664-4847-AF67-4E41BB973DEA}" srcOrd="0" destOrd="0" presId="urn:microsoft.com/office/officeart/2008/layout/LinedList"/>
    <dgm:cxn modelId="{7DA85E95-D84F-4806-997D-91DD20DE63A4}" srcId="{613FBA98-6858-48B2-A8C9-83752FC208AA}" destId="{355C5710-F06A-47AB-8B25-CBB0A627D027}" srcOrd="1" destOrd="0" parTransId="{67DBDA50-C0F2-44FF-B124-410DCB78541A}" sibTransId="{5143403F-1DCE-4B62-9152-3C425C256473}"/>
    <dgm:cxn modelId="{A1408DA4-B86E-4F41-B90B-504EB4DD7C70}" type="presOf" srcId="{613FBA98-6858-48B2-A8C9-83752FC208AA}" destId="{E4236C5B-7FFC-4691-A1CD-9A149899BFAC}" srcOrd="0" destOrd="0" presId="urn:microsoft.com/office/officeart/2008/layout/LinedList"/>
    <dgm:cxn modelId="{81DCC4AA-EF4C-49C5-A478-77736E1C34BA}" srcId="{613FBA98-6858-48B2-A8C9-83752FC208AA}" destId="{4D0A831B-B73B-4188-87A8-51B1DAB04D37}" srcOrd="2" destOrd="0" parTransId="{A1E43C49-D2DE-4134-9FCF-91E4F2AA60F2}" sibTransId="{DA6EA535-25BB-4989-91FD-F4FDF955EFDA}"/>
    <dgm:cxn modelId="{E1C5C0B9-84FB-421E-AF2B-C713BB4198D7}" type="presOf" srcId="{B6A75CB1-2D2D-478A-A594-A4C2803414AC}" destId="{43C33FBD-CB29-4F58-AA31-75DAFFDD219D}" srcOrd="0" destOrd="0" presId="urn:microsoft.com/office/officeart/2008/layout/LinedList"/>
    <dgm:cxn modelId="{22D1A7D0-023D-418E-89C1-B5865DE48F30}" srcId="{613FBA98-6858-48B2-A8C9-83752FC208AA}" destId="{EA52BBCC-CEC7-4E1D-9F38-88B65965A844}" srcOrd="5" destOrd="0" parTransId="{369A6444-DA59-4923-A3EE-831E2BD73FC8}" sibTransId="{A7A2DD73-A4FB-45EA-9732-4124D967A348}"/>
    <dgm:cxn modelId="{601801E8-FFCE-4F49-B16F-414A7501A937}" srcId="{613FBA98-6858-48B2-A8C9-83752FC208AA}" destId="{18F23675-9DD7-4E8C-B66B-48A1A44A822B}" srcOrd="6" destOrd="0" parTransId="{22D66D8B-FC0E-4342-B24E-41B5DAEF14C7}" sibTransId="{41A4AB1D-0DA3-4E4E-B58E-05C80943985D}"/>
    <dgm:cxn modelId="{C0E5BAF4-118D-43B9-A156-4B5376360173}" srcId="{613FBA98-6858-48B2-A8C9-83752FC208AA}" destId="{5B294D79-460C-4EE6-BFAB-A5FC5E7F2223}" srcOrd="0" destOrd="0" parTransId="{E4EA46F6-12F9-4C92-8D8C-9236AC5A0778}" sibTransId="{17B85E1A-78CC-4F91-8A63-B761140AD856}"/>
    <dgm:cxn modelId="{4682BE8A-FC7F-421B-8ABD-70E225E03817}" type="presParOf" srcId="{E4236C5B-7FFC-4691-A1CD-9A149899BFAC}" destId="{36AB9AF9-20C9-42BD-A38F-D9229F322AFB}" srcOrd="0" destOrd="0" presId="urn:microsoft.com/office/officeart/2008/layout/LinedList"/>
    <dgm:cxn modelId="{D1197E79-B0B4-47F0-BCB4-A07EAAA9FD66}" type="presParOf" srcId="{E4236C5B-7FFC-4691-A1CD-9A149899BFAC}" destId="{1CB73C11-1866-46B7-8463-32ECECBE3E06}" srcOrd="1" destOrd="0" presId="urn:microsoft.com/office/officeart/2008/layout/LinedList"/>
    <dgm:cxn modelId="{C98D2B8F-584C-4373-8C0A-63C38A7C2868}" type="presParOf" srcId="{1CB73C11-1866-46B7-8463-32ECECBE3E06}" destId="{50DE5E83-2664-4847-AF67-4E41BB973DEA}" srcOrd="0" destOrd="0" presId="urn:microsoft.com/office/officeart/2008/layout/LinedList"/>
    <dgm:cxn modelId="{7564602B-4FC3-42EB-B880-3ACCCCE4C0C4}" type="presParOf" srcId="{1CB73C11-1866-46B7-8463-32ECECBE3E06}" destId="{BDF4ABF3-14B3-4768-A994-43436D697206}" srcOrd="1" destOrd="0" presId="urn:microsoft.com/office/officeart/2008/layout/LinedList"/>
    <dgm:cxn modelId="{B07EE42B-452E-42B6-80A3-F4ECCBDF9937}" type="presParOf" srcId="{E4236C5B-7FFC-4691-A1CD-9A149899BFAC}" destId="{321633FC-6AC5-4C56-8DEE-D4ADE7C97548}" srcOrd="2" destOrd="0" presId="urn:microsoft.com/office/officeart/2008/layout/LinedList"/>
    <dgm:cxn modelId="{31AB1640-2F04-4055-9704-4D6398B53E32}" type="presParOf" srcId="{E4236C5B-7FFC-4691-A1CD-9A149899BFAC}" destId="{2504D1DE-6AC0-4D88-93E3-D984F94AB2EE}" srcOrd="3" destOrd="0" presId="urn:microsoft.com/office/officeart/2008/layout/LinedList"/>
    <dgm:cxn modelId="{C4BCB754-89FC-453A-B11B-90D30AF78165}" type="presParOf" srcId="{2504D1DE-6AC0-4D88-93E3-D984F94AB2EE}" destId="{B6B08277-342F-4FDF-9885-2432A790CA6D}" srcOrd="0" destOrd="0" presId="urn:microsoft.com/office/officeart/2008/layout/LinedList"/>
    <dgm:cxn modelId="{9C7933F6-C25A-4993-ABDF-8B3F5D3F6F7C}" type="presParOf" srcId="{2504D1DE-6AC0-4D88-93E3-D984F94AB2EE}" destId="{B7F96735-87CD-4835-AE34-1BE44500B955}" srcOrd="1" destOrd="0" presId="urn:microsoft.com/office/officeart/2008/layout/LinedList"/>
    <dgm:cxn modelId="{3F75A62C-36A5-4BC1-8C48-13CED7BE4203}" type="presParOf" srcId="{E4236C5B-7FFC-4691-A1CD-9A149899BFAC}" destId="{AA6374C7-2A76-44E6-BD90-3987BB739DFE}" srcOrd="4" destOrd="0" presId="urn:microsoft.com/office/officeart/2008/layout/LinedList"/>
    <dgm:cxn modelId="{6A07F60F-41D5-4771-94D5-E4703E70F69B}" type="presParOf" srcId="{E4236C5B-7FFC-4691-A1CD-9A149899BFAC}" destId="{22372C65-AF53-4714-B456-8C98D9B6B4C3}" srcOrd="5" destOrd="0" presId="urn:microsoft.com/office/officeart/2008/layout/LinedList"/>
    <dgm:cxn modelId="{DBF1B35D-7847-4ADA-A948-343E63306FED}" type="presParOf" srcId="{22372C65-AF53-4714-B456-8C98D9B6B4C3}" destId="{1DF7F2C9-1FB2-4AEF-8602-48B7FEAD417F}" srcOrd="0" destOrd="0" presId="urn:microsoft.com/office/officeart/2008/layout/LinedList"/>
    <dgm:cxn modelId="{13F6BB1F-7956-4090-A478-A60DF95E77F5}" type="presParOf" srcId="{22372C65-AF53-4714-B456-8C98D9B6B4C3}" destId="{032A8A2E-B38B-4175-AFFD-8A58FE5AE4BA}" srcOrd="1" destOrd="0" presId="urn:microsoft.com/office/officeart/2008/layout/LinedList"/>
    <dgm:cxn modelId="{F7051CCB-B257-4B51-8A8D-0AA13069E60B}" type="presParOf" srcId="{E4236C5B-7FFC-4691-A1CD-9A149899BFAC}" destId="{49981B55-A946-4C9D-B976-DE1D290CD309}" srcOrd="6" destOrd="0" presId="urn:microsoft.com/office/officeart/2008/layout/LinedList"/>
    <dgm:cxn modelId="{49D2875F-45B7-4A0F-A15C-417A3D1FEA42}" type="presParOf" srcId="{E4236C5B-7FFC-4691-A1CD-9A149899BFAC}" destId="{C91E2149-5276-4CCC-88F8-3E9D6F650B00}" srcOrd="7" destOrd="0" presId="urn:microsoft.com/office/officeart/2008/layout/LinedList"/>
    <dgm:cxn modelId="{A511091F-74AB-4BE4-A3D0-7EB4998A2A1D}" type="presParOf" srcId="{C91E2149-5276-4CCC-88F8-3E9D6F650B00}" destId="{FD18F88A-805A-44D4-9CAF-D1FDC090D221}" srcOrd="0" destOrd="0" presId="urn:microsoft.com/office/officeart/2008/layout/LinedList"/>
    <dgm:cxn modelId="{612119CC-92B4-4E60-AE65-8ECAF855D23E}" type="presParOf" srcId="{C91E2149-5276-4CCC-88F8-3E9D6F650B00}" destId="{09D3EA08-DD54-4451-8644-7E608490530F}" srcOrd="1" destOrd="0" presId="urn:microsoft.com/office/officeart/2008/layout/LinedList"/>
    <dgm:cxn modelId="{5F8C7199-DDD8-4361-881A-521FC704BA19}" type="presParOf" srcId="{E4236C5B-7FFC-4691-A1CD-9A149899BFAC}" destId="{4042DEE9-FEEC-48A9-BBDF-0C958483BBA2}" srcOrd="8" destOrd="0" presId="urn:microsoft.com/office/officeart/2008/layout/LinedList"/>
    <dgm:cxn modelId="{78C5325E-ABF1-4C75-8FD7-8B7983C6327A}" type="presParOf" srcId="{E4236C5B-7FFC-4691-A1CD-9A149899BFAC}" destId="{FA29F071-6F12-4984-B612-AEB587ABAEC6}" srcOrd="9" destOrd="0" presId="urn:microsoft.com/office/officeart/2008/layout/LinedList"/>
    <dgm:cxn modelId="{41066A77-DCA4-4A2C-8977-9449DF783DB0}" type="presParOf" srcId="{FA29F071-6F12-4984-B612-AEB587ABAEC6}" destId="{43C33FBD-CB29-4F58-AA31-75DAFFDD219D}" srcOrd="0" destOrd="0" presId="urn:microsoft.com/office/officeart/2008/layout/LinedList"/>
    <dgm:cxn modelId="{A915616C-5CB6-4CDA-B622-1723478AA58C}" type="presParOf" srcId="{FA29F071-6F12-4984-B612-AEB587ABAEC6}" destId="{298103D5-F97D-46FD-9FAD-1ACA7A3D7DB7}" srcOrd="1" destOrd="0" presId="urn:microsoft.com/office/officeart/2008/layout/LinedList"/>
    <dgm:cxn modelId="{92FAD4F0-570B-43D7-A457-80CD4196F333}" type="presParOf" srcId="{E4236C5B-7FFC-4691-A1CD-9A149899BFAC}" destId="{5BC09EE6-3FD1-4C9B-96CB-6224447FDAEF}" srcOrd="10" destOrd="0" presId="urn:microsoft.com/office/officeart/2008/layout/LinedList"/>
    <dgm:cxn modelId="{DADDC785-9F69-4FAC-9B25-3E72BD27F89E}" type="presParOf" srcId="{E4236C5B-7FFC-4691-A1CD-9A149899BFAC}" destId="{C313A0AA-E76B-4DB6-A16E-A6F198905728}" srcOrd="11" destOrd="0" presId="urn:microsoft.com/office/officeart/2008/layout/LinedList"/>
    <dgm:cxn modelId="{8EF959DE-9DA2-4A10-8FDF-C60AE89001E6}" type="presParOf" srcId="{C313A0AA-E76B-4DB6-A16E-A6F198905728}" destId="{54894E36-5A22-4104-9B4D-40264D9D1B28}" srcOrd="0" destOrd="0" presId="urn:microsoft.com/office/officeart/2008/layout/LinedList"/>
    <dgm:cxn modelId="{87A80696-D35A-450C-ACEF-F89BBA294DE0}" type="presParOf" srcId="{C313A0AA-E76B-4DB6-A16E-A6F198905728}" destId="{48422734-2D0D-415C-8794-5D809EBD03AB}" srcOrd="1" destOrd="0" presId="urn:microsoft.com/office/officeart/2008/layout/LinedList"/>
    <dgm:cxn modelId="{4B4DBED0-B483-4916-AF6D-5A98FE153DF8}" type="presParOf" srcId="{E4236C5B-7FFC-4691-A1CD-9A149899BFAC}" destId="{0BBC6C81-95CA-48E7-93C8-B490E6A1B56E}" srcOrd="12" destOrd="0" presId="urn:microsoft.com/office/officeart/2008/layout/LinedList"/>
    <dgm:cxn modelId="{222C0EEE-7515-41A7-9C7E-97BBBA5D08D8}" type="presParOf" srcId="{E4236C5B-7FFC-4691-A1CD-9A149899BFAC}" destId="{113719BC-714D-4F59-AA8E-A5BD91B21EF3}" srcOrd="13" destOrd="0" presId="urn:microsoft.com/office/officeart/2008/layout/LinedList"/>
    <dgm:cxn modelId="{A8D901E7-BF77-4EE8-8DA6-7A71E3B4A5E1}" type="presParOf" srcId="{113719BC-714D-4F59-AA8E-A5BD91B21EF3}" destId="{605B373D-A74D-4185-9CD4-0CC92CB4A972}" srcOrd="0" destOrd="0" presId="urn:microsoft.com/office/officeart/2008/layout/LinedList"/>
    <dgm:cxn modelId="{09F40D00-59D6-4D27-A52C-76053DDD25FC}" type="presParOf" srcId="{113719BC-714D-4F59-AA8E-A5BD91B21EF3}" destId="{84605C3B-9372-4EF7-A2B2-EDD6CF9744FD}" srcOrd="1" destOrd="0" presId="urn:microsoft.com/office/officeart/2008/layout/LinedList"/>
    <dgm:cxn modelId="{B9E2D395-73F1-4A40-A2CE-9044F6E62678}" type="presParOf" srcId="{E4236C5B-7FFC-4691-A1CD-9A149899BFAC}" destId="{0EB0908F-B4E9-47AB-80B4-6D3D26CB31DE}" srcOrd="14" destOrd="0" presId="urn:microsoft.com/office/officeart/2008/layout/LinedList"/>
    <dgm:cxn modelId="{A23E42D1-9459-44C1-8297-0BCD87937E72}" type="presParOf" srcId="{E4236C5B-7FFC-4691-A1CD-9A149899BFAC}" destId="{7EABF20B-0695-45ED-AEBB-D7DE90A42C26}" srcOrd="15" destOrd="0" presId="urn:microsoft.com/office/officeart/2008/layout/LinedList"/>
    <dgm:cxn modelId="{EBBB843D-3F26-4E6D-8C69-828C6108D5B5}" type="presParOf" srcId="{7EABF20B-0695-45ED-AEBB-D7DE90A42C26}" destId="{807098F2-4B60-4678-83D9-FACAAD65325B}" srcOrd="0" destOrd="0" presId="urn:microsoft.com/office/officeart/2008/layout/LinedList"/>
    <dgm:cxn modelId="{946C293E-B4AC-4DB7-B4A8-3F454E6A3E6F}" type="presParOf" srcId="{7EABF20B-0695-45ED-AEBB-D7DE90A42C26}" destId="{0BE94929-8B4A-4858-8996-379A3A4E21C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6E551-0292-4AC0-874A-67C1BE8D5BEC}">
      <dsp:nvSpPr>
        <dsp:cNvPr id="0" name=""/>
        <dsp:cNvSpPr/>
      </dsp:nvSpPr>
      <dsp:spPr>
        <a:xfrm>
          <a:off x="547354" y="678151"/>
          <a:ext cx="1647000" cy="1647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65CEF6-902E-4720-91EB-2D8CD4C5486E}">
      <dsp:nvSpPr>
        <dsp:cNvPr id="0" name=""/>
        <dsp:cNvSpPr/>
      </dsp:nvSpPr>
      <dsp:spPr>
        <a:xfrm>
          <a:off x="898354" y="1029151"/>
          <a:ext cx="945000" cy="945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ED899E-E0F7-48F9-8C61-BC5985E67A54}">
      <dsp:nvSpPr>
        <dsp:cNvPr id="0" name=""/>
        <dsp:cNvSpPr/>
      </dsp:nvSpPr>
      <dsp:spPr>
        <a:xfrm>
          <a:off x="20854" y="2838151"/>
          <a:ext cx="2700000" cy="1732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0" i="0" kern="1200"/>
            <a:t>The </a:t>
          </a:r>
          <a:r>
            <a:rPr lang="en-US" sz="1100" b="1" i="0" kern="1200"/>
            <a:t>Maryland</a:t>
          </a:r>
          <a:r>
            <a:rPr lang="en-US" sz="1100" b="0" i="0" kern="1200"/>
            <a:t> General Assembly created the </a:t>
          </a:r>
          <a:r>
            <a:rPr lang="en-US" sz="1100" b="1" i="0" kern="1200"/>
            <a:t>commission</a:t>
          </a:r>
          <a:r>
            <a:rPr lang="en-US" sz="1100" b="0" i="0" kern="1200"/>
            <a:t> in 2016 with the charge of making recommendations on how to prepare students for college or the workforce so they can “meet the challenges of a changing global economy” and “be successful citizens in the 21st century.”</a:t>
          </a:r>
          <a:endParaRPr lang="en-US" sz="1100" kern="1200"/>
        </a:p>
      </dsp:txBody>
      <dsp:txXfrm>
        <a:off x="20854" y="2838151"/>
        <a:ext cx="2700000" cy="1732353"/>
      </dsp:txXfrm>
    </dsp:sp>
    <dsp:sp modelId="{85BCA702-86D1-45D9-966E-F5FEE9E602AF}">
      <dsp:nvSpPr>
        <dsp:cNvPr id="0" name=""/>
        <dsp:cNvSpPr/>
      </dsp:nvSpPr>
      <dsp:spPr>
        <a:xfrm>
          <a:off x="3719854" y="678151"/>
          <a:ext cx="1647000" cy="1647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910B53-6DE3-4B28-934A-1515CC164824}">
      <dsp:nvSpPr>
        <dsp:cNvPr id="0" name=""/>
        <dsp:cNvSpPr/>
      </dsp:nvSpPr>
      <dsp:spPr>
        <a:xfrm>
          <a:off x="4070854" y="1029151"/>
          <a:ext cx="945000" cy="945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7DD16F-05D8-4D26-A26E-8B0284185ACC}">
      <dsp:nvSpPr>
        <dsp:cNvPr id="0" name=""/>
        <dsp:cNvSpPr/>
      </dsp:nvSpPr>
      <dsp:spPr>
        <a:xfrm>
          <a:off x="3193354" y="2838151"/>
          <a:ext cx="2700000" cy="1732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0" i="0" kern="1200"/>
            <a:t>When </a:t>
          </a:r>
          <a:r>
            <a:rPr lang="en-US" sz="1100" kern="1200"/>
            <a:t>the state</a:t>
          </a:r>
          <a:r>
            <a:rPr lang="en-US" sz="1100" b="0" i="0" kern="1200"/>
            <a:t> began the process of overhauling our public school system through the “Kirwan Commission”, it was acknowledged that Maryland would not be able to achieve a robust expansion of prekindergarten children without the help of nonpublic schools/community-based programs.</a:t>
          </a:r>
          <a:endParaRPr lang="en-US" sz="1100" kern="1200"/>
        </a:p>
      </dsp:txBody>
      <dsp:txXfrm>
        <a:off x="3193354" y="2838151"/>
        <a:ext cx="2700000" cy="17323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E32E0-C29E-4177-B69E-252817B28B32}">
      <dsp:nvSpPr>
        <dsp:cNvPr id="0" name=""/>
        <dsp:cNvSpPr/>
      </dsp:nvSpPr>
      <dsp:spPr>
        <a:xfrm>
          <a:off x="99621" y="837"/>
          <a:ext cx="4029408" cy="255867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E18DF3-37F7-4D57-AFAB-A79B4E6B89B7}">
      <dsp:nvSpPr>
        <dsp:cNvPr id="0" name=""/>
        <dsp:cNvSpPr/>
      </dsp:nvSpPr>
      <dsp:spPr>
        <a:xfrm>
          <a:off x="547333" y="426163"/>
          <a:ext cx="4029408" cy="255867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(4) THE DEPARTMENT SHALL ESTABLISH WAIVER APPLICATION  PROCEDURES TO CARRY OUT THE PROVISIONS OF THIS SUBSECTION. </a:t>
          </a:r>
        </a:p>
      </dsp:txBody>
      <dsp:txXfrm>
        <a:off x="622274" y="501104"/>
        <a:ext cx="3879526" cy="2408792"/>
      </dsp:txXfrm>
    </dsp:sp>
    <dsp:sp modelId="{EB05771E-93DE-4547-8970-0F8E7A5E2CCC}">
      <dsp:nvSpPr>
        <dsp:cNvPr id="0" name=""/>
        <dsp:cNvSpPr/>
      </dsp:nvSpPr>
      <dsp:spPr>
        <a:xfrm>
          <a:off x="5024454" y="837"/>
          <a:ext cx="4029408" cy="255867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E43C10-195B-4D75-A047-EF1E391DB9BB}">
      <dsp:nvSpPr>
        <dsp:cNvPr id="0" name=""/>
        <dsp:cNvSpPr/>
      </dsp:nvSpPr>
      <dsp:spPr>
        <a:xfrm>
          <a:off x="5472166" y="426163"/>
          <a:ext cx="4029408" cy="255867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 ALL ELIGIBLE PREKINDERGARTEN PROVIDERS SHALL INCLUDE STRUCTURAL ELEMENTS THAT ARE EVIDENCE–BASED AND NATIONALLY RECOGNIZED AS IMPORTANT FOR ENSURING PROGRAM QUALITY</a:t>
          </a:r>
        </a:p>
      </dsp:txBody>
      <dsp:txXfrm>
        <a:off x="5547107" y="501104"/>
        <a:ext cx="3879526" cy="24087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0104A-AA97-489A-B94E-9ACEFF6DC0D8}">
      <dsp:nvSpPr>
        <dsp:cNvPr id="0" name=""/>
        <dsp:cNvSpPr/>
      </dsp:nvSpPr>
      <dsp:spPr>
        <a:xfrm>
          <a:off x="738570" y="694930"/>
          <a:ext cx="919704" cy="9197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485280-77F5-4C70-8029-805EBC3C44DE}">
      <dsp:nvSpPr>
        <dsp:cNvPr id="0" name=""/>
        <dsp:cNvSpPr/>
      </dsp:nvSpPr>
      <dsp:spPr>
        <a:xfrm>
          <a:off x="176529" y="1904005"/>
          <a:ext cx="20437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(II) TEACHING ASSISTANTS WHO HAVE AT LEAST: </a:t>
          </a:r>
        </a:p>
      </dsp:txBody>
      <dsp:txXfrm>
        <a:off x="176529" y="1904005"/>
        <a:ext cx="2043787" cy="720000"/>
      </dsp:txXfrm>
    </dsp:sp>
    <dsp:sp modelId="{E092597E-1F63-498A-99FE-6C8ED46EE8C9}">
      <dsp:nvSpPr>
        <dsp:cNvPr id="0" name=""/>
        <dsp:cNvSpPr/>
      </dsp:nvSpPr>
      <dsp:spPr>
        <a:xfrm>
          <a:off x="3140020" y="694930"/>
          <a:ext cx="919704" cy="9197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190BC1-E1F4-4788-9254-37C488665399}">
      <dsp:nvSpPr>
        <dsp:cNvPr id="0" name=""/>
        <dsp:cNvSpPr/>
      </dsp:nvSpPr>
      <dsp:spPr>
        <a:xfrm>
          <a:off x="2577979" y="1904005"/>
          <a:ext cx="20437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1. A CHILD DEVELOPMENT ASSOCIATE (CDA) </a:t>
          </a:r>
        </a:p>
      </dsp:txBody>
      <dsp:txXfrm>
        <a:off x="2577979" y="1904005"/>
        <a:ext cx="2043787" cy="720000"/>
      </dsp:txXfrm>
    </dsp:sp>
    <dsp:sp modelId="{BEFF591C-B1A9-4F9A-8BD2-F2FB02BA813D}">
      <dsp:nvSpPr>
        <dsp:cNvPr id="0" name=""/>
        <dsp:cNvSpPr/>
      </dsp:nvSpPr>
      <dsp:spPr>
        <a:xfrm>
          <a:off x="5541470" y="694930"/>
          <a:ext cx="919704" cy="9197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1B430F-0A6E-4180-A2E1-5B95194CF53B}">
      <dsp:nvSpPr>
        <dsp:cNvPr id="0" name=""/>
        <dsp:cNvSpPr/>
      </dsp:nvSpPr>
      <dsp:spPr>
        <a:xfrm>
          <a:off x="4979429" y="1904005"/>
          <a:ext cx="20437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CERTIFICATE; OR </a:t>
          </a:r>
        </a:p>
      </dsp:txBody>
      <dsp:txXfrm>
        <a:off x="4979429" y="1904005"/>
        <a:ext cx="2043787" cy="720000"/>
      </dsp:txXfrm>
    </dsp:sp>
    <dsp:sp modelId="{B551C9FC-D70A-4C5E-BC26-53791AD512D9}">
      <dsp:nvSpPr>
        <dsp:cNvPr id="0" name=""/>
        <dsp:cNvSpPr/>
      </dsp:nvSpPr>
      <dsp:spPr>
        <a:xfrm>
          <a:off x="7942921" y="694930"/>
          <a:ext cx="919704" cy="9197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765BB5-FCBD-431C-A6CD-30FDEC60315A}">
      <dsp:nvSpPr>
        <dsp:cNvPr id="0" name=""/>
        <dsp:cNvSpPr/>
      </dsp:nvSpPr>
      <dsp:spPr>
        <a:xfrm>
          <a:off x="7380879" y="1904005"/>
          <a:ext cx="20437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2. AN ASSOCIATE’S DEGREE</a:t>
          </a:r>
        </a:p>
      </dsp:txBody>
      <dsp:txXfrm>
        <a:off x="7380879" y="1904005"/>
        <a:ext cx="2043787" cy="720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EE61C-6877-4B21-BBD1-7A91F6598A06}">
      <dsp:nvSpPr>
        <dsp:cNvPr id="0" name=""/>
        <dsp:cNvSpPr/>
      </dsp:nvSpPr>
      <dsp:spPr>
        <a:xfrm>
          <a:off x="0" y="803700"/>
          <a:ext cx="5914209" cy="162380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983AFB-B83F-47E8-8954-B4F133AD67A6}">
      <dsp:nvSpPr>
        <dsp:cNvPr id="0" name=""/>
        <dsp:cNvSpPr/>
      </dsp:nvSpPr>
      <dsp:spPr>
        <a:xfrm>
          <a:off x="491200" y="1169056"/>
          <a:ext cx="893091" cy="8930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1678DE-0E3F-41B9-9275-A110651810AB}">
      <dsp:nvSpPr>
        <dsp:cNvPr id="0" name=""/>
        <dsp:cNvSpPr/>
      </dsp:nvSpPr>
      <dsp:spPr>
        <a:xfrm>
          <a:off x="1875492" y="803700"/>
          <a:ext cx="4038716" cy="1623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853" tIns="171853" rIns="171853" bIns="171853" numCol="1" spcCol="1270" anchor="ctr" anchorCtr="0">
          <a:noAutofit/>
        </a:bodyPr>
        <a:lstStyle/>
        <a:p>
          <a:pPr marL="0" lvl="0" indent="0" algn="l" defTabSz="622300">
            <a:lnSpc>
              <a:spcPct val="90000"/>
            </a:lnSpc>
            <a:spcBef>
              <a:spcPct val="0"/>
            </a:spcBef>
            <a:spcAft>
              <a:spcPct val="35000"/>
            </a:spcAft>
            <a:buNone/>
          </a:pPr>
          <a:r>
            <a:rPr lang="en-US" sz="1400" kern="1200"/>
            <a:t>INSTRUCTIONAL STAFF SALARIES AND BENEFITS THAT ARE COMPARABLE TO THE SALARIES AND BENEFITS OF INSTRUCTIONAL STAFF EMPLOYED BY THE COUNTY BOARD OF THE COUNTY IN WHICH THE EARLY LEARNING PROGRAM IS LOCATED; </a:t>
          </a:r>
        </a:p>
      </dsp:txBody>
      <dsp:txXfrm>
        <a:off x="1875492" y="803700"/>
        <a:ext cx="4038716" cy="1623803"/>
      </dsp:txXfrm>
    </dsp:sp>
    <dsp:sp modelId="{6AE3E205-3722-40F8-8DE9-6265A5E322CA}">
      <dsp:nvSpPr>
        <dsp:cNvPr id="0" name=""/>
        <dsp:cNvSpPr/>
      </dsp:nvSpPr>
      <dsp:spPr>
        <a:xfrm>
          <a:off x="0" y="2821153"/>
          <a:ext cx="5914209" cy="162380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C028FF-2EF8-41AC-81C9-A8D5B007606D}">
      <dsp:nvSpPr>
        <dsp:cNvPr id="0" name=""/>
        <dsp:cNvSpPr/>
      </dsp:nvSpPr>
      <dsp:spPr>
        <a:xfrm>
          <a:off x="491200" y="3186508"/>
          <a:ext cx="893091" cy="8930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C6381F-BA98-427C-A204-EAAE076B1B86}">
      <dsp:nvSpPr>
        <dsp:cNvPr id="0" name=""/>
        <dsp:cNvSpPr/>
      </dsp:nvSpPr>
      <dsp:spPr>
        <a:xfrm>
          <a:off x="1875492" y="2821153"/>
          <a:ext cx="4038716" cy="1623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853" tIns="171853" rIns="171853" bIns="171853" numCol="1" spcCol="1270" anchor="ctr" anchorCtr="0">
          <a:noAutofit/>
        </a:bodyPr>
        <a:lstStyle/>
        <a:p>
          <a:pPr marL="0" lvl="0" indent="0" algn="l" defTabSz="622300">
            <a:lnSpc>
              <a:spcPct val="90000"/>
            </a:lnSpc>
            <a:spcBef>
              <a:spcPct val="0"/>
            </a:spcBef>
            <a:spcAft>
              <a:spcPct val="35000"/>
            </a:spcAft>
            <a:buNone/>
          </a:pPr>
          <a:r>
            <a:rPr lang="en-US" sz="1400" kern="1200"/>
            <a:t>PROGRAM EVALUATION TO ENSURE CONTINUOUS PROGRAM IMPROVEMENT</a:t>
          </a:r>
        </a:p>
      </dsp:txBody>
      <dsp:txXfrm>
        <a:off x="1875492" y="2821153"/>
        <a:ext cx="4038716" cy="162380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92CFF-3629-4CFC-8613-F1F85804BB0B}">
      <dsp:nvSpPr>
        <dsp:cNvPr id="0" name=""/>
        <dsp:cNvSpPr/>
      </dsp:nvSpPr>
      <dsp:spPr>
        <a:xfrm>
          <a:off x="2812" y="767983"/>
          <a:ext cx="2231528" cy="133891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 STUDENT–TO–TEACHER STUDENT–TO–CLASSROOM PERSONNEL RATIO OF NO MORE THAN 10 TO 1 IN EACH CLASS; </a:t>
          </a:r>
        </a:p>
      </dsp:txBody>
      <dsp:txXfrm>
        <a:off x="2812" y="767983"/>
        <a:ext cx="2231528" cy="1338916"/>
      </dsp:txXfrm>
    </dsp:sp>
    <dsp:sp modelId="{A366F8F2-2217-459E-BBE3-50C07CF0F332}">
      <dsp:nvSpPr>
        <dsp:cNvPr id="0" name=""/>
        <dsp:cNvSpPr/>
      </dsp:nvSpPr>
      <dsp:spPr>
        <a:xfrm>
          <a:off x="2457493" y="767983"/>
          <a:ext cx="2231528" cy="1338916"/>
        </a:xfrm>
        <a:prstGeom prst="rect">
          <a:avLst/>
        </a:prstGeom>
        <a:solidFill>
          <a:schemeClr val="accent5">
            <a:hueOff val="5992711"/>
            <a:satOff val="-2406"/>
            <a:lumOff val="-797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CLASS SIZES OF NO MORE THAN 20 STUDENTS PER CLASSROOM; </a:t>
          </a:r>
        </a:p>
      </dsp:txBody>
      <dsp:txXfrm>
        <a:off x="2457493" y="767983"/>
        <a:ext cx="2231528" cy="1338916"/>
      </dsp:txXfrm>
    </dsp:sp>
    <dsp:sp modelId="{F294F823-F367-480C-AD2C-25BB21A56582}">
      <dsp:nvSpPr>
        <dsp:cNvPr id="0" name=""/>
        <dsp:cNvSpPr/>
      </dsp:nvSpPr>
      <dsp:spPr>
        <a:xfrm>
          <a:off x="4912174" y="767983"/>
          <a:ext cx="2231528" cy="1338916"/>
        </a:xfrm>
        <a:prstGeom prst="rect">
          <a:avLst/>
        </a:prstGeom>
        <a:solidFill>
          <a:schemeClr val="accent5">
            <a:hueOff val="11985421"/>
            <a:satOff val="-4813"/>
            <a:lumOff val="-159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BE A FULL–DAY PREKINDERGARTEN PROGRAM; </a:t>
          </a:r>
        </a:p>
      </dsp:txBody>
      <dsp:txXfrm>
        <a:off x="4912174" y="767983"/>
        <a:ext cx="2231528" cy="1338916"/>
      </dsp:txXfrm>
    </dsp:sp>
    <dsp:sp modelId="{87AAF807-157C-4ED6-BB39-19B770AC8A62}">
      <dsp:nvSpPr>
        <dsp:cNvPr id="0" name=""/>
        <dsp:cNvSpPr/>
      </dsp:nvSpPr>
      <dsp:spPr>
        <a:xfrm>
          <a:off x="7366855" y="767983"/>
          <a:ext cx="2231528" cy="1338916"/>
        </a:xfrm>
        <a:prstGeom prst="rect">
          <a:avLst/>
        </a:prstGeom>
        <a:solidFill>
          <a:schemeClr val="accent5">
            <a:hueOff val="17978132"/>
            <a:satOff val="-7219"/>
            <a:lumOff val="-239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FOR AT LEAST 1 YEAR BEFORE A STUDENT’S ENROLLMENT IN  KINDERGARTEN, LEARNING ENVIRONMENTS THAT ARE ALIGNED WITH STATE EARLY LEARNING AND DEVELOPMENT STANDARDS; </a:t>
          </a:r>
        </a:p>
      </dsp:txBody>
      <dsp:txXfrm>
        <a:off x="7366855" y="767983"/>
        <a:ext cx="2231528" cy="13389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7AB55-DC63-4E8A-B0CD-66C77448A1F6}">
      <dsp:nvSpPr>
        <dsp:cNvPr id="0" name=""/>
        <dsp:cNvSpPr/>
      </dsp:nvSpPr>
      <dsp:spPr>
        <a:xfrm>
          <a:off x="4290" y="119620"/>
          <a:ext cx="4392735" cy="263564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422400">
            <a:lnSpc>
              <a:spcPct val="90000"/>
            </a:lnSpc>
            <a:spcBef>
              <a:spcPct val="0"/>
            </a:spcBef>
            <a:spcAft>
              <a:spcPct val="35000"/>
            </a:spcAft>
            <a:buNone/>
          </a:pPr>
          <a:r>
            <a:rPr lang="en-US" sz="3200" kern="1200"/>
            <a:t>DEVELOPMENTALLY APPROPRIATE AND CULTURALLY AND LINGUISTICALLY RESPONSIVE; </a:t>
          </a:r>
        </a:p>
      </dsp:txBody>
      <dsp:txXfrm>
        <a:off x="4290" y="119620"/>
        <a:ext cx="4392735" cy="2635641"/>
      </dsp:txXfrm>
    </dsp:sp>
    <dsp:sp modelId="{5BC960A6-8426-46AE-8C50-0299D55F01A1}">
      <dsp:nvSpPr>
        <dsp:cNvPr id="0" name=""/>
        <dsp:cNvSpPr/>
      </dsp:nvSpPr>
      <dsp:spPr>
        <a:xfrm>
          <a:off x="4471143" y="1315941"/>
          <a:ext cx="658910" cy="243000"/>
        </a:xfrm>
        <a:prstGeom prst="rightArrow">
          <a:avLst>
            <a:gd name="adj1" fmla="val 50000"/>
            <a:gd name="adj2" fmla="val 50000"/>
          </a:avLst>
        </a:prstGeom>
        <a:solidFill>
          <a:schemeClr val="accent5">
            <a:hueOff val="8989066"/>
            <a:satOff val="-3610"/>
            <a:lumOff val="-1196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04D4EA-0DAE-4313-8E6A-C6D3140CC7E1}">
      <dsp:nvSpPr>
        <dsp:cNvPr id="0" name=""/>
        <dsp:cNvSpPr/>
      </dsp:nvSpPr>
      <dsp:spPr>
        <a:xfrm>
          <a:off x="5204171" y="119620"/>
          <a:ext cx="4392735" cy="2635641"/>
        </a:xfrm>
        <a:prstGeom prst="rect">
          <a:avLst/>
        </a:prstGeom>
        <a:solidFill>
          <a:schemeClr val="accent5">
            <a:hueOff val="17978132"/>
            <a:satOff val="-7219"/>
            <a:lumOff val="-239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422400">
            <a:lnSpc>
              <a:spcPct val="90000"/>
            </a:lnSpc>
            <a:spcBef>
              <a:spcPct val="0"/>
            </a:spcBef>
            <a:spcAft>
              <a:spcPct val="35000"/>
            </a:spcAft>
            <a:buNone/>
          </a:pPr>
          <a:r>
            <a:rPr lang="en-US" sz="3200" kern="1200"/>
            <a:t>INDIVIDUALIZED ACCOMMODATIONS AND SUPPORTS FOR ALL STUDENTS</a:t>
          </a:r>
        </a:p>
      </dsp:txBody>
      <dsp:txXfrm>
        <a:off x="5204171" y="119620"/>
        <a:ext cx="4392735" cy="263564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3740A-CE8E-4B6C-9AA7-0AB29D6F0193}">
      <dsp:nvSpPr>
        <dsp:cNvPr id="0" name=""/>
        <dsp:cNvSpPr/>
      </dsp:nvSpPr>
      <dsp:spPr>
        <a:xfrm>
          <a:off x="0" y="172713"/>
          <a:ext cx="6256863" cy="72393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b="0" i="0" kern="1200" dirty="0"/>
            <a:t>Entering the 2020 Legislative Session, all eyes were on the Kirwan Commission recommendations and the shape the legislation would take to implement the Blueprint.</a:t>
          </a:r>
          <a:endParaRPr lang="en-US" sz="900" kern="1200" dirty="0"/>
        </a:p>
      </dsp:txBody>
      <dsp:txXfrm>
        <a:off x="35340" y="208053"/>
        <a:ext cx="6186183" cy="653257"/>
      </dsp:txXfrm>
    </dsp:sp>
    <dsp:sp modelId="{84919222-0359-415B-95F6-5D467E223EEC}">
      <dsp:nvSpPr>
        <dsp:cNvPr id="0" name=""/>
        <dsp:cNvSpPr/>
      </dsp:nvSpPr>
      <dsp:spPr>
        <a:xfrm>
          <a:off x="0" y="922570"/>
          <a:ext cx="6256863" cy="723937"/>
        </a:xfrm>
        <a:prstGeom prst="roundRect">
          <a:avLst/>
        </a:prstGeom>
        <a:solidFill>
          <a:schemeClr val="accent2">
            <a:hueOff val="351202"/>
            <a:satOff val="3877"/>
            <a:lumOff val="2549"/>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b="0" i="0" kern="1200" dirty="0"/>
            <a:t>As introduced in House Bill 1300 and Senate Bill 1000, the legislation closely followed the recommendations. Early in Session, MSCCA became a leading partner with groups like the Catholic Conference and the Children’s Guild to broaden our advocacy base. As introduced, the Kirwan recommendations would have dramatically impacted center-based childcare providers. </a:t>
          </a:r>
          <a:endParaRPr lang="en-US" sz="900" kern="1200" dirty="0"/>
        </a:p>
      </dsp:txBody>
      <dsp:txXfrm>
        <a:off x="35340" y="957910"/>
        <a:ext cx="6186183" cy="653257"/>
      </dsp:txXfrm>
    </dsp:sp>
    <dsp:sp modelId="{3C7C4F0C-30DF-477C-8173-A42158537A0D}">
      <dsp:nvSpPr>
        <dsp:cNvPr id="0" name=""/>
        <dsp:cNvSpPr/>
      </dsp:nvSpPr>
      <dsp:spPr>
        <a:xfrm>
          <a:off x="0" y="1672428"/>
          <a:ext cx="6256863" cy="723937"/>
        </a:xfrm>
        <a:prstGeom prst="roundRect">
          <a:avLst/>
        </a:prstGeom>
        <a:solidFill>
          <a:schemeClr val="accent2">
            <a:hueOff val="702405"/>
            <a:satOff val="7753"/>
            <a:lumOff val="5098"/>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b="0" i="0" kern="1200" dirty="0"/>
            <a:t>Collectively, we decided on a strategy that emphasized working with Senate champions to secure amendments that addressed our concerns. Senator Jim Rosapepe of Anne Arundel and Prince George’s Counties and vice-chair of the Budget and Taxation Committee was an early champion and worked with us to narrow our strategic amendments. As Session progressed, Senator Cheryl Kagan of Montgomery County and vice-chair of the Education, Health, and Environmental Affairs Committee took on a leading role in representing the interests of center-based childcare providers as the legislation was negotiated. </a:t>
          </a:r>
          <a:endParaRPr lang="en-US" sz="900" kern="1200" dirty="0"/>
        </a:p>
      </dsp:txBody>
      <dsp:txXfrm>
        <a:off x="35340" y="1707768"/>
        <a:ext cx="6186183" cy="653257"/>
      </dsp:txXfrm>
    </dsp:sp>
    <dsp:sp modelId="{66297D9B-9378-47E1-A620-6733E229ACC6}">
      <dsp:nvSpPr>
        <dsp:cNvPr id="0" name=""/>
        <dsp:cNvSpPr/>
      </dsp:nvSpPr>
      <dsp:spPr>
        <a:xfrm>
          <a:off x="0" y="2422285"/>
          <a:ext cx="6256863" cy="723937"/>
        </a:xfrm>
        <a:prstGeom prst="roundRect">
          <a:avLst/>
        </a:prstGeom>
        <a:solidFill>
          <a:schemeClr val="accent2">
            <a:hueOff val="1053607"/>
            <a:satOff val="11630"/>
            <a:lumOff val="764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b="0" i="0" kern="1200" dirty="0"/>
            <a:t>When the Legislature adjourned Sine Die early, we had successfully preserved EXCELs Level 3 programs to participate and added key amendments that secured the ability of childcare providers to continue serving children. </a:t>
          </a:r>
          <a:endParaRPr lang="en-US" sz="900" kern="1200" dirty="0"/>
        </a:p>
      </dsp:txBody>
      <dsp:txXfrm>
        <a:off x="35340" y="2457625"/>
        <a:ext cx="6186183" cy="65325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FF648-E0B1-4B5A-9B10-E786720BB324}">
      <dsp:nvSpPr>
        <dsp:cNvPr id="0" name=""/>
        <dsp:cNvSpPr/>
      </dsp:nvSpPr>
      <dsp:spPr>
        <a:xfrm>
          <a:off x="0" y="0"/>
          <a:ext cx="5914209" cy="0"/>
        </a:xfrm>
        <a:prstGeom prst="line">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6D87857F-A48A-48DD-B24E-D57A3C10FEBE}">
      <dsp:nvSpPr>
        <dsp:cNvPr id="0" name=""/>
        <dsp:cNvSpPr/>
      </dsp:nvSpPr>
      <dsp:spPr>
        <a:xfrm>
          <a:off x="0" y="0"/>
          <a:ext cx="5914209" cy="65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hlinkClick xmlns:r="http://schemas.openxmlformats.org/officeDocument/2006/relationships" r:id="rId2"/>
            </a:rPr>
            <a:t>Study of Adequacy of Funding for Education in the State Of Maryland (marylandpublicschools.org)</a:t>
          </a:r>
          <a:endParaRPr lang="en-US" sz="1700" kern="1200"/>
        </a:p>
      </dsp:txBody>
      <dsp:txXfrm>
        <a:off x="0" y="0"/>
        <a:ext cx="5914209" cy="656082"/>
      </dsp:txXfrm>
    </dsp:sp>
    <dsp:sp modelId="{B7848AB0-C7E4-4204-A700-3FB043283293}">
      <dsp:nvSpPr>
        <dsp:cNvPr id="0" name=""/>
        <dsp:cNvSpPr/>
      </dsp:nvSpPr>
      <dsp:spPr>
        <a:xfrm>
          <a:off x="0" y="656082"/>
          <a:ext cx="5914209" cy="0"/>
        </a:xfrm>
        <a:prstGeom prst="line">
          <a:avLst/>
        </a:prstGeom>
        <a:blipFill>
          <a:blip xmlns:r="http://schemas.openxmlformats.org/officeDocument/2006/relationships" r:embed="rId1">
            <a:duotone>
              <a:schemeClr val="accent2">
                <a:hueOff val="150515"/>
                <a:satOff val="1661"/>
                <a:lumOff val="1092"/>
                <a:alphaOff val="0"/>
                <a:shade val="74000"/>
                <a:satMod val="130000"/>
                <a:lumMod val="90000"/>
              </a:schemeClr>
              <a:schemeClr val="accent2">
                <a:hueOff val="150515"/>
                <a:satOff val="1661"/>
                <a:lumOff val="1092"/>
                <a:alphaOff val="0"/>
                <a:tint val="94000"/>
                <a:satMod val="120000"/>
                <a:lumMod val="104000"/>
              </a:schemeClr>
            </a:duotone>
          </a:blip>
          <a:tile tx="0" ty="0" sx="100000" sy="100000" flip="none" algn="tl"/>
        </a:blipFill>
        <a:ln w="9525" cap="flat" cmpd="sng" algn="ctr">
          <a:solidFill>
            <a:schemeClr val="accent2">
              <a:hueOff val="150515"/>
              <a:satOff val="1661"/>
              <a:lumOff val="1092"/>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982EEB97-22D2-4A14-B6D0-A71E6F097E22}">
      <dsp:nvSpPr>
        <dsp:cNvPr id="0" name=""/>
        <dsp:cNvSpPr/>
      </dsp:nvSpPr>
      <dsp:spPr>
        <a:xfrm>
          <a:off x="0" y="656082"/>
          <a:ext cx="5914209" cy="65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hlinkClick xmlns:r="http://schemas.openxmlformats.org/officeDocument/2006/relationships" r:id="rId3"/>
            </a:rPr>
            <a:t>9 Building Blocks for a World-Class Education System – NCEE</a:t>
          </a:r>
          <a:endParaRPr lang="en-US" sz="1700" kern="1200"/>
        </a:p>
      </dsp:txBody>
      <dsp:txXfrm>
        <a:off x="0" y="656082"/>
        <a:ext cx="5914209" cy="656082"/>
      </dsp:txXfrm>
    </dsp:sp>
    <dsp:sp modelId="{8D014DC7-CA9A-49BC-A946-9665D3C0540B}">
      <dsp:nvSpPr>
        <dsp:cNvPr id="0" name=""/>
        <dsp:cNvSpPr/>
      </dsp:nvSpPr>
      <dsp:spPr>
        <a:xfrm>
          <a:off x="0" y="1312164"/>
          <a:ext cx="5914209" cy="0"/>
        </a:xfrm>
        <a:prstGeom prst="line">
          <a:avLst/>
        </a:prstGeom>
        <a:blipFill>
          <a:blip xmlns:r="http://schemas.openxmlformats.org/officeDocument/2006/relationships" r:embed="rId1">
            <a:duotone>
              <a:schemeClr val="accent2">
                <a:hueOff val="301031"/>
                <a:satOff val="3323"/>
                <a:lumOff val="2185"/>
                <a:alphaOff val="0"/>
                <a:shade val="74000"/>
                <a:satMod val="130000"/>
                <a:lumMod val="90000"/>
              </a:schemeClr>
              <a:schemeClr val="accent2">
                <a:hueOff val="301031"/>
                <a:satOff val="3323"/>
                <a:lumOff val="2185"/>
                <a:alphaOff val="0"/>
                <a:tint val="94000"/>
                <a:satMod val="120000"/>
                <a:lumMod val="104000"/>
              </a:schemeClr>
            </a:duotone>
          </a:blip>
          <a:tile tx="0" ty="0" sx="100000" sy="100000" flip="none" algn="tl"/>
        </a:blipFill>
        <a:ln w="9525" cap="flat" cmpd="sng" algn="ctr">
          <a:solidFill>
            <a:schemeClr val="accent2">
              <a:hueOff val="301031"/>
              <a:satOff val="3323"/>
              <a:lumOff val="2185"/>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01D0E7F0-E08A-4458-918C-B4C3EA6F8652}">
      <dsp:nvSpPr>
        <dsp:cNvPr id="0" name=""/>
        <dsp:cNvSpPr/>
      </dsp:nvSpPr>
      <dsp:spPr>
        <a:xfrm>
          <a:off x="0" y="1312164"/>
          <a:ext cx="5914209" cy="65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hlinkClick xmlns:r="http://schemas.openxmlformats.org/officeDocument/2006/relationships" r:id="rId4"/>
            </a:rPr>
            <a:t>Commission on Innovation and Excellence in Education, Interim Report, January 2019 (maryland.gov)</a:t>
          </a:r>
          <a:endParaRPr lang="en-US" sz="1700" kern="1200"/>
        </a:p>
      </dsp:txBody>
      <dsp:txXfrm>
        <a:off x="0" y="1312164"/>
        <a:ext cx="5914209" cy="656082"/>
      </dsp:txXfrm>
    </dsp:sp>
    <dsp:sp modelId="{AD49BF21-1F9A-437F-B592-D2D5DA806102}">
      <dsp:nvSpPr>
        <dsp:cNvPr id="0" name=""/>
        <dsp:cNvSpPr/>
      </dsp:nvSpPr>
      <dsp:spPr>
        <a:xfrm>
          <a:off x="0" y="1968246"/>
          <a:ext cx="5914209" cy="0"/>
        </a:xfrm>
        <a:prstGeom prst="line">
          <a:avLst/>
        </a:prstGeom>
        <a:blipFill>
          <a:blip xmlns:r="http://schemas.openxmlformats.org/officeDocument/2006/relationships" r:embed="rId1">
            <a:duotone>
              <a:schemeClr val="accent2">
                <a:hueOff val="451546"/>
                <a:satOff val="4984"/>
                <a:lumOff val="3277"/>
                <a:alphaOff val="0"/>
                <a:shade val="74000"/>
                <a:satMod val="130000"/>
                <a:lumMod val="90000"/>
              </a:schemeClr>
              <a:schemeClr val="accent2">
                <a:hueOff val="451546"/>
                <a:satOff val="4984"/>
                <a:lumOff val="3277"/>
                <a:alphaOff val="0"/>
                <a:tint val="94000"/>
                <a:satMod val="120000"/>
                <a:lumMod val="104000"/>
              </a:schemeClr>
            </a:duotone>
          </a:blip>
          <a:tile tx="0" ty="0" sx="100000" sy="100000" flip="none" algn="tl"/>
        </a:blipFill>
        <a:ln w="9525" cap="flat" cmpd="sng" algn="ctr">
          <a:solidFill>
            <a:schemeClr val="accent2">
              <a:hueOff val="451546"/>
              <a:satOff val="4984"/>
              <a:lumOff val="3277"/>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65DFA5A0-C5EE-416F-B9B1-938E8EDD5E8C}">
      <dsp:nvSpPr>
        <dsp:cNvPr id="0" name=""/>
        <dsp:cNvSpPr/>
      </dsp:nvSpPr>
      <dsp:spPr>
        <a:xfrm>
          <a:off x="0" y="1968246"/>
          <a:ext cx="5914209" cy="65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hlinkClick xmlns:r="http://schemas.openxmlformats.org/officeDocument/2006/relationships" r:id="rId5"/>
            </a:rPr>
            <a:t>Legislation - SB1030 (maryland.gov)</a:t>
          </a:r>
          <a:endParaRPr lang="en-US" sz="1700" kern="1200"/>
        </a:p>
      </dsp:txBody>
      <dsp:txXfrm>
        <a:off x="0" y="1968246"/>
        <a:ext cx="5914209" cy="656082"/>
      </dsp:txXfrm>
    </dsp:sp>
    <dsp:sp modelId="{957357FD-E26C-4A9E-A3BD-074384302D94}">
      <dsp:nvSpPr>
        <dsp:cNvPr id="0" name=""/>
        <dsp:cNvSpPr/>
      </dsp:nvSpPr>
      <dsp:spPr>
        <a:xfrm>
          <a:off x="0" y="2624328"/>
          <a:ext cx="5914209" cy="0"/>
        </a:xfrm>
        <a:prstGeom prst="line">
          <a:avLst/>
        </a:prstGeom>
        <a:blipFill>
          <a:blip xmlns:r="http://schemas.openxmlformats.org/officeDocument/2006/relationships" r:embed="rId1">
            <a:duotone>
              <a:schemeClr val="accent2">
                <a:hueOff val="602061"/>
                <a:satOff val="6646"/>
                <a:lumOff val="4370"/>
                <a:alphaOff val="0"/>
                <a:shade val="74000"/>
                <a:satMod val="130000"/>
                <a:lumMod val="90000"/>
              </a:schemeClr>
              <a:schemeClr val="accent2">
                <a:hueOff val="602061"/>
                <a:satOff val="6646"/>
                <a:lumOff val="4370"/>
                <a:alphaOff val="0"/>
                <a:tint val="94000"/>
                <a:satMod val="120000"/>
                <a:lumMod val="104000"/>
              </a:schemeClr>
            </a:duotone>
          </a:blip>
          <a:tile tx="0" ty="0" sx="100000" sy="100000" flip="none" algn="tl"/>
        </a:blipFill>
        <a:ln w="9525" cap="flat" cmpd="sng" algn="ctr">
          <a:solidFill>
            <a:schemeClr val="accent2">
              <a:hueOff val="602061"/>
              <a:satOff val="6646"/>
              <a:lumOff val="437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A33F28DD-2A48-45C2-BF82-DB02FED65B1C}">
      <dsp:nvSpPr>
        <dsp:cNvPr id="0" name=""/>
        <dsp:cNvSpPr/>
      </dsp:nvSpPr>
      <dsp:spPr>
        <a:xfrm>
          <a:off x="0" y="2624328"/>
          <a:ext cx="5914209" cy="65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hlinkClick xmlns:r="http://schemas.openxmlformats.org/officeDocument/2006/relationships" r:id="rId6"/>
            </a:rPr>
            <a:t>prek_workgroup_final_report.pdf (marylandpublicschools.org)</a:t>
          </a:r>
          <a:endParaRPr lang="en-US" sz="1700" kern="1200"/>
        </a:p>
      </dsp:txBody>
      <dsp:txXfrm>
        <a:off x="0" y="2624328"/>
        <a:ext cx="5914209" cy="656082"/>
      </dsp:txXfrm>
    </dsp:sp>
    <dsp:sp modelId="{2ED9D49B-B150-4677-9B07-FE910D837FB3}">
      <dsp:nvSpPr>
        <dsp:cNvPr id="0" name=""/>
        <dsp:cNvSpPr/>
      </dsp:nvSpPr>
      <dsp:spPr>
        <a:xfrm>
          <a:off x="0" y="3280410"/>
          <a:ext cx="5914209" cy="0"/>
        </a:xfrm>
        <a:prstGeom prst="line">
          <a:avLst/>
        </a:prstGeom>
        <a:blipFill>
          <a:blip xmlns:r="http://schemas.openxmlformats.org/officeDocument/2006/relationships" r:embed="rId1">
            <a:duotone>
              <a:schemeClr val="accent2">
                <a:hueOff val="752576"/>
                <a:satOff val="8307"/>
                <a:lumOff val="5462"/>
                <a:alphaOff val="0"/>
                <a:shade val="74000"/>
                <a:satMod val="130000"/>
                <a:lumMod val="90000"/>
              </a:schemeClr>
              <a:schemeClr val="accent2">
                <a:hueOff val="752576"/>
                <a:satOff val="8307"/>
                <a:lumOff val="5462"/>
                <a:alphaOff val="0"/>
                <a:tint val="94000"/>
                <a:satMod val="120000"/>
                <a:lumMod val="104000"/>
              </a:schemeClr>
            </a:duotone>
          </a:blip>
          <a:tile tx="0" ty="0" sx="100000" sy="100000" flip="none" algn="tl"/>
        </a:blipFill>
        <a:ln w="9525" cap="flat" cmpd="sng" algn="ctr">
          <a:solidFill>
            <a:schemeClr val="accent2">
              <a:hueOff val="752576"/>
              <a:satOff val="8307"/>
              <a:lumOff val="5462"/>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6C0568C9-78B3-4104-8EC4-27D2DD13D5B0}">
      <dsp:nvSpPr>
        <dsp:cNvPr id="0" name=""/>
        <dsp:cNvSpPr/>
      </dsp:nvSpPr>
      <dsp:spPr>
        <a:xfrm>
          <a:off x="0" y="3280410"/>
          <a:ext cx="5914209" cy="65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hlinkClick xmlns:r="http://schemas.openxmlformats.org/officeDocument/2006/relationships" r:id="rId7"/>
            </a:rPr>
            <a:t>Accreditation Support Fund | Division of Early Childhood (marylandpublicschools.org)</a:t>
          </a:r>
          <a:endParaRPr lang="en-US" sz="1700" kern="1200"/>
        </a:p>
      </dsp:txBody>
      <dsp:txXfrm>
        <a:off x="0" y="3280410"/>
        <a:ext cx="5914209" cy="656082"/>
      </dsp:txXfrm>
    </dsp:sp>
    <dsp:sp modelId="{5316A066-C514-4A51-934E-48BBE874BA4B}">
      <dsp:nvSpPr>
        <dsp:cNvPr id="0" name=""/>
        <dsp:cNvSpPr/>
      </dsp:nvSpPr>
      <dsp:spPr>
        <a:xfrm>
          <a:off x="0" y="3936492"/>
          <a:ext cx="5914209" cy="0"/>
        </a:xfrm>
        <a:prstGeom prst="line">
          <a:avLst/>
        </a:prstGeom>
        <a:blipFill>
          <a:blip xmlns:r="http://schemas.openxmlformats.org/officeDocument/2006/relationships" r:embed="rId1">
            <a:duotone>
              <a:schemeClr val="accent2">
                <a:hueOff val="903092"/>
                <a:satOff val="9969"/>
                <a:lumOff val="6555"/>
                <a:alphaOff val="0"/>
                <a:shade val="74000"/>
                <a:satMod val="130000"/>
                <a:lumMod val="90000"/>
              </a:schemeClr>
              <a:schemeClr val="accent2">
                <a:hueOff val="903092"/>
                <a:satOff val="9969"/>
                <a:lumOff val="6555"/>
                <a:alphaOff val="0"/>
                <a:tint val="94000"/>
                <a:satMod val="120000"/>
                <a:lumMod val="104000"/>
              </a:schemeClr>
            </a:duotone>
          </a:blip>
          <a:tile tx="0" ty="0" sx="100000" sy="100000" flip="none" algn="tl"/>
        </a:blipFill>
        <a:ln w="9525" cap="flat" cmpd="sng" algn="ctr">
          <a:solidFill>
            <a:schemeClr val="accent2">
              <a:hueOff val="903092"/>
              <a:satOff val="9969"/>
              <a:lumOff val="6555"/>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6A440112-2D71-431B-9029-1DD85AFE630B}">
      <dsp:nvSpPr>
        <dsp:cNvPr id="0" name=""/>
        <dsp:cNvSpPr/>
      </dsp:nvSpPr>
      <dsp:spPr>
        <a:xfrm>
          <a:off x="0" y="3936492"/>
          <a:ext cx="5914209" cy="65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hlinkClick xmlns:r="http://schemas.openxmlformats.org/officeDocument/2006/relationships" r:id="rId8"/>
            </a:rPr>
            <a:t>Child Care Quality Incentive Grant Program | Division of Early Childhood (marylandpublicschools.org)</a:t>
          </a:r>
          <a:endParaRPr lang="en-US" sz="1700" kern="1200"/>
        </a:p>
      </dsp:txBody>
      <dsp:txXfrm>
        <a:off x="0" y="3936492"/>
        <a:ext cx="5914209" cy="656082"/>
      </dsp:txXfrm>
    </dsp:sp>
    <dsp:sp modelId="{D387BCDB-6353-4521-84E8-62B7D7B35C0F}">
      <dsp:nvSpPr>
        <dsp:cNvPr id="0" name=""/>
        <dsp:cNvSpPr/>
      </dsp:nvSpPr>
      <dsp:spPr>
        <a:xfrm>
          <a:off x="0" y="4592574"/>
          <a:ext cx="5914209" cy="0"/>
        </a:xfrm>
        <a:prstGeom prst="line">
          <a:avLst/>
        </a:prstGeom>
        <a:blipFill>
          <a:blip xmlns:r="http://schemas.openxmlformats.org/officeDocument/2006/relationships" r:embed="rId1">
            <a:duotone>
              <a:schemeClr val="accent2">
                <a:hueOff val="1053607"/>
                <a:satOff val="11630"/>
                <a:lumOff val="7647"/>
                <a:alphaOff val="0"/>
                <a:shade val="74000"/>
                <a:satMod val="130000"/>
                <a:lumMod val="90000"/>
              </a:schemeClr>
              <a:schemeClr val="accent2">
                <a:hueOff val="1053607"/>
                <a:satOff val="11630"/>
                <a:lumOff val="7647"/>
                <a:alphaOff val="0"/>
                <a:tint val="94000"/>
                <a:satMod val="120000"/>
                <a:lumMod val="104000"/>
              </a:schemeClr>
            </a:duotone>
          </a:blip>
          <a:tile tx="0" ty="0" sx="100000" sy="100000" flip="none" algn="tl"/>
        </a:blipFill>
        <a:ln w="9525" cap="flat" cmpd="sng" algn="ctr">
          <a:solidFill>
            <a:schemeClr val="accent2">
              <a:hueOff val="1053607"/>
              <a:satOff val="11630"/>
              <a:lumOff val="7647"/>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21DF40C1-7A92-447D-AFEC-F5C9420F5474}">
      <dsp:nvSpPr>
        <dsp:cNvPr id="0" name=""/>
        <dsp:cNvSpPr/>
      </dsp:nvSpPr>
      <dsp:spPr>
        <a:xfrm>
          <a:off x="0" y="4592574"/>
          <a:ext cx="5914209" cy="65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hlinkClick xmlns:r="http://schemas.openxmlformats.org/officeDocument/2006/relationships" r:id="rId9"/>
            </a:rPr>
            <a:t>Child Care Career and Professional Development Fund (CCCPDF) | Division of Early Childhood (marylandpublicschools.org)</a:t>
          </a:r>
          <a:endParaRPr lang="en-US" sz="1700" kern="1200"/>
        </a:p>
      </dsp:txBody>
      <dsp:txXfrm>
        <a:off x="0" y="4592574"/>
        <a:ext cx="5914209" cy="65608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79616-15C4-4745-8892-1E34AEDD5B8C}">
      <dsp:nvSpPr>
        <dsp:cNvPr id="0" name=""/>
        <dsp:cNvSpPr/>
      </dsp:nvSpPr>
      <dsp:spPr>
        <a:xfrm>
          <a:off x="0" y="11077"/>
          <a:ext cx="9601196" cy="1441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t>We were able to resist amendments by Maryland State Education Association (MSEA) to require private childcare providers to be at an EXCELs Level IV to be eligible to participate in the Blueprint.</a:t>
          </a:r>
          <a:endParaRPr lang="en-US" sz="2800" kern="1200" dirty="0"/>
        </a:p>
      </dsp:txBody>
      <dsp:txXfrm>
        <a:off x="70365" y="81442"/>
        <a:ext cx="9460466" cy="1300710"/>
      </dsp:txXfrm>
    </dsp:sp>
    <dsp:sp modelId="{121AF062-4153-44C8-AFE1-9A744E0FBB0D}">
      <dsp:nvSpPr>
        <dsp:cNvPr id="0" name=""/>
        <dsp:cNvSpPr/>
      </dsp:nvSpPr>
      <dsp:spPr>
        <a:xfrm>
          <a:off x="0" y="1533157"/>
          <a:ext cx="9601196" cy="1441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The Blueprint for Maryland’s Future will be amended hundreds of times in the coming years as issues arise in the implementation. </a:t>
          </a:r>
          <a:endParaRPr lang="en-US" sz="2800" kern="1200"/>
        </a:p>
      </dsp:txBody>
      <dsp:txXfrm>
        <a:off x="70365" y="1603522"/>
        <a:ext cx="9460466" cy="130071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63B90-FD2B-44AA-9A19-EDB32DB32E68}">
      <dsp:nvSpPr>
        <dsp:cNvPr id="0" name=""/>
        <dsp:cNvSpPr/>
      </dsp:nvSpPr>
      <dsp:spPr>
        <a:xfrm>
          <a:off x="643" y="348046"/>
          <a:ext cx="2510049" cy="150602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Business model for child care or non public nursery schools is not successful without preschool age children</a:t>
          </a:r>
        </a:p>
      </dsp:txBody>
      <dsp:txXfrm>
        <a:off x="643" y="348046"/>
        <a:ext cx="2510049" cy="1506029"/>
      </dsp:txXfrm>
    </dsp:sp>
    <dsp:sp modelId="{4BF54541-23D3-4898-91D8-074461AE856D}">
      <dsp:nvSpPr>
        <dsp:cNvPr id="0" name=""/>
        <dsp:cNvSpPr/>
      </dsp:nvSpPr>
      <dsp:spPr>
        <a:xfrm>
          <a:off x="2761698" y="348046"/>
          <a:ext cx="2510049" cy="1506029"/>
        </a:xfrm>
        <a:prstGeom prst="rect">
          <a:avLst/>
        </a:prstGeom>
        <a:solidFill>
          <a:schemeClr val="accent5">
            <a:hueOff val="5992711"/>
            <a:satOff val="-2406"/>
            <a:lumOff val="-797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Be aware, be educated, support advocacy</a:t>
          </a:r>
        </a:p>
      </dsp:txBody>
      <dsp:txXfrm>
        <a:off x="2761698" y="348046"/>
        <a:ext cx="2510049" cy="1506029"/>
      </dsp:txXfrm>
    </dsp:sp>
    <dsp:sp modelId="{32C9325C-829B-410A-B169-42CE1E66709A}">
      <dsp:nvSpPr>
        <dsp:cNvPr id="0" name=""/>
        <dsp:cNvSpPr/>
      </dsp:nvSpPr>
      <dsp:spPr>
        <a:xfrm>
          <a:off x="643" y="2105081"/>
          <a:ext cx="2510049" cy="1506029"/>
        </a:xfrm>
        <a:prstGeom prst="rect">
          <a:avLst/>
        </a:prstGeom>
        <a:solidFill>
          <a:schemeClr val="accent5">
            <a:hueOff val="11985421"/>
            <a:satOff val="-4813"/>
            <a:lumOff val="-159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Engage with local school systems and local, state leaders to be a partner for public dollars </a:t>
          </a:r>
        </a:p>
      </dsp:txBody>
      <dsp:txXfrm>
        <a:off x="643" y="2105081"/>
        <a:ext cx="2510049" cy="1506029"/>
      </dsp:txXfrm>
    </dsp:sp>
    <dsp:sp modelId="{9E862DBC-AC81-4898-9CD1-5708695EFA6B}">
      <dsp:nvSpPr>
        <dsp:cNvPr id="0" name=""/>
        <dsp:cNvSpPr/>
      </dsp:nvSpPr>
      <dsp:spPr>
        <a:xfrm>
          <a:off x="2761698" y="2105081"/>
          <a:ext cx="2510049" cy="1506029"/>
        </a:xfrm>
        <a:prstGeom prst="rect">
          <a:avLst/>
        </a:prstGeom>
        <a:solidFill>
          <a:schemeClr val="accent5">
            <a:hueOff val="17978132"/>
            <a:satOff val="-7219"/>
            <a:lumOff val="-239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Ability to engage and educate your families to understand choices</a:t>
          </a:r>
        </a:p>
        <a:p>
          <a:pPr marL="0" lvl="0" indent="0" algn="ctr" defTabSz="622300">
            <a:lnSpc>
              <a:spcPct val="90000"/>
            </a:lnSpc>
            <a:spcBef>
              <a:spcPct val="0"/>
            </a:spcBef>
            <a:spcAft>
              <a:spcPct val="35000"/>
            </a:spcAft>
            <a:buNone/>
          </a:pPr>
          <a:r>
            <a:rPr lang="en-US" sz="1400" kern="1200" dirty="0"/>
            <a:t>You have a choice as a business to decide if you will prepare and  participate as an eligible  diverse delivery, community –based public Pre-K option</a:t>
          </a:r>
        </a:p>
      </dsp:txBody>
      <dsp:txXfrm>
        <a:off x="2761698" y="2105081"/>
        <a:ext cx="2510049" cy="150602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E9575-0EFC-4E20-BB2B-CA9729926996}">
      <dsp:nvSpPr>
        <dsp:cNvPr id="0" name=""/>
        <dsp:cNvSpPr/>
      </dsp:nvSpPr>
      <dsp:spPr>
        <a:xfrm>
          <a:off x="0" y="334683"/>
          <a:ext cx="5914209" cy="6961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9008" tIns="354076" rIns="4590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support advocacy</a:t>
          </a:r>
        </a:p>
      </dsp:txBody>
      <dsp:txXfrm>
        <a:off x="0" y="334683"/>
        <a:ext cx="5914209" cy="696150"/>
      </dsp:txXfrm>
    </dsp:sp>
    <dsp:sp modelId="{69384754-5E1D-4196-82A5-856CD2CDCD06}">
      <dsp:nvSpPr>
        <dsp:cNvPr id="0" name=""/>
        <dsp:cNvSpPr/>
      </dsp:nvSpPr>
      <dsp:spPr>
        <a:xfrm>
          <a:off x="295710" y="83763"/>
          <a:ext cx="4139946" cy="501840"/>
        </a:xfrm>
        <a:prstGeom prst="roundRect">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80" tIns="0" rIns="156480" bIns="0" numCol="1" spcCol="1270" anchor="ctr" anchorCtr="0">
          <a:noAutofit/>
        </a:bodyPr>
        <a:lstStyle/>
        <a:p>
          <a:pPr marL="0" lvl="0" indent="0" algn="l" defTabSz="755650">
            <a:lnSpc>
              <a:spcPct val="90000"/>
            </a:lnSpc>
            <a:spcBef>
              <a:spcPct val="0"/>
            </a:spcBef>
            <a:spcAft>
              <a:spcPct val="35000"/>
            </a:spcAft>
            <a:buNone/>
          </a:pPr>
          <a:r>
            <a:rPr lang="en-US" sz="1700" kern="1200"/>
            <a:t>1. Build relationships with your local school systems and legislators</a:t>
          </a:r>
        </a:p>
      </dsp:txBody>
      <dsp:txXfrm>
        <a:off x="320208" y="108261"/>
        <a:ext cx="4090950" cy="452844"/>
      </dsp:txXfrm>
    </dsp:sp>
    <dsp:sp modelId="{C3DE427C-093E-456F-A472-ADDD018BBA11}">
      <dsp:nvSpPr>
        <dsp:cNvPr id="0" name=""/>
        <dsp:cNvSpPr/>
      </dsp:nvSpPr>
      <dsp:spPr>
        <a:xfrm>
          <a:off x="0" y="1373553"/>
          <a:ext cx="5914209" cy="6961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9008" tIns="354076" rIns="4590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Programs required to be Level 3 to participate </a:t>
          </a:r>
        </a:p>
      </dsp:txBody>
      <dsp:txXfrm>
        <a:off x="0" y="1373553"/>
        <a:ext cx="5914209" cy="696150"/>
      </dsp:txXfrm>
    </dsp:sp>
    <dsp:sp modelId="{2AE985FF-D5BE-4BB2-A94E-63CD5C96AAAA}">
      <dsp:nvSpPr>
        <dsp:cNvPr id="0" name=""/>
        <dsp:cNvSpPr/>
      </dsp:nvSpPr>
      <dsp:spPr>
        <a:xfrm>
          <a:off x="295710" y="1122633"/>
          <a:ext cx="4139946" cy="501840"/>
        </a:xfrm>
        <a:prstGeom prst="roundRect">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80" tIns="0" rIns="156480" bIns="0" numCol="1" spcCol="1270" anchor="ctr" anchorCtr="0">
          <a:noAutofit/>
        </a:bodyPr>
        <a:lstStyle/>
        <a:p>
          <a:pPr marL="0" lvl="0" indent="0" algn="l" defTabSz="755650">
            <a:lnSpc>
              <a:spcPct val="90000"/>
            </a:lnSpc>
            <a:spcBef>
              <a:spcPct val="0"/>
            </a:spcBef>
            <a:spcAft>
              <a:spcPct val="35000"/>
            </a:spcAft>
            <a:buNone/>
          </a:pPr>
          <a:r>
            <a:rPr lang="en-US" sz="1700" kern="1200" dirty="0"/>
            <a:t>2.Participation </a:t>
          </a:r>
          <a:r>
            <a:rPr lang="en-US" sz="1700" kern="1200"/>
            <a:t>in QRIS-Maryland </a:t>
          </a:r>
          <a:r>
            <a:rPr lang="en-US" sz="1700" kern="1200" dirty="0"/>
            <a:t>EXCELS</a:t>
          </a:r>
        </a:p>
      </dsp:txBody>
      <dsp:txXfrm>
        <a:off x="320208" y="1147131"/>
        <a:ext cx="4090950" cy="452844"/>
      </dsp:txXfrm>
    </dsp:sp>
    <dsp:sp modelId="{FFD85751-8203-4B42-9C46-1080BFAB9338}">
      <dsp:nvSpPr>
        <dsp:cNvPr id="0" name=""/>
        <dsp:cNvSpPr/>
      </dsp:nvSpPr>
      <dsp:spPr>
        <a:xfrm>
          <a:off x="0" y="2412423"/>
          <a:ext cx="5914209" cy="12316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9008" tIns="354076" rIns="4590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Pathway to higher level of EXCELS</a:t>
          </a:r>
        </a:p>
        <a:p>
          <a:pPr marL="171450" lvl="1" indent="-171450" algn="l" defTabSz="755650">
            <a:lnSpc>
              <a:spcPct val="90000"/>
            </a:lnSpc>
            <a:spcBef>
              <a:spcPct val="0"/>
            </a:spcBef>
            <a:spcAft>
              <a:spcPct val="15000"/>
            </a:spcAft>
            <a:buChar char="•"/>
          </a:pPr>
          <a:r>
            <a:rPr lang="en-US" sz="1700" kern="1200"/>
            <a:t>takes 18 months to 2 years… start now</a:t>
          </a:r>
        </a:p>
        <a:p>
          <a:pPr marL="171450" lvl="1" indent="-171450" algn="l" defTabSz="755650">
            <a:lnSpc>
              <a:spcPct val="90000"/>
            </a:lnSpc>
            <a:spcBef>
              <a:spcPct val="0"/>
            </a:spcBef>
            <a:spcAft>
              <a:spcPct val="15000"/>
            </a:spcAft>
            <a:buChar char="•"/>
          </a:pPr>
          <a:r>
            <a:rPr lang="en-US" sz="1700" kern="1200"/>
            <a:t>Choices and funding available through MSDE grants</a:t>
          </a:r>
        </a:p>
      </dsp:txBody>
      <dsp:txXfrm>
        <a:off x="0" y="2412423"/>
        <a:ext cx="5914209" cy="1231650"/>
      </dsp:txXfrm>
    </dsp:sp>
    <dsp:sp modelId="{6A484BC4-5042-4AAF-9D72-3BB3BA426208}">
      <dsp:nvSpPr>
        <dsp:cNvPr id="0" name=""/>
        <dsp:cNvSpPr/>
      </dsp:nvSpPr>
      <dsp:spPr>
        <a:xfrm>
          <a:off x="295710" y="2161503"/>
          <a:ext cx="4139946" cy="501840"/>
        </a:xfrm>
        <a:prstGeom prst="roundRect">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80" tIns="0" rIns="156480" bIns="0" numCol="1" spcCol="1270" anchor="ctr" anchorCtr="0">
          <a:noAutofit/>
        </a:bodyPr>
        <a:lstStyle/>
        <a:p>
          <a:pPr marL="0" lvl="0" indent="0" algn="l" defTabSz="755650">
            <a:lnSpc>
              <a:spcPct val="90000"/>
            </a:lnSpc>
            <a:spcBef>
              <a:spcPct val="0"/>
            </a:spcBef>
            <a:spcAft>
              <a:spcPct val="35000"/>
            </a:spcAft>
            <a:buNone/>
          </a:pPr>
          <a:r>
            <a:rPr lang="en-US" sz="1700" kern="1200"/>
            <a:t>3. Accreditation</a:t>
          </a:r>
        </a:p>
      </dsp:txBody>
      <dsp:txXfrm>
        <a:off x="320208" y="2186001"/>
        <a:ext cx="4090950" cy="452844"/>
      </dsp:txXfrm>
    </dsp:sp>
    <dsp:sp modelId="{F253A5E9-2BB2-4826-B1F4-4D33EC8867DD}">
      <dsp:nvSpPr>
        <dsp:cNvPr id="0" name=""/>
        <dsp:cNvSpPr/>
      </dsp:nvSpPr>
      <dsp:spPr>
        <a:xfrm>
          <a:off x="0" y="3986793"/>
          <a:ext cx="5914209" cy="11781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9008" tIns="354076" rIns="4590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Child Care Career and Professional Development Fund- Grants available</a:t>
          </a:r>
        </a:p>
        <a:p>
          <a:pPr marL="171450" lvl="1" indent="-171450" algn="l" defTabSz="755650">
            <a:lnSpc>
              <a:spcPct val="90000"/>
            </a:lnSpc>
            <a:spcBef>
              <a:spcPct val="0"/>
            </a:spcBef>
            <a:spcAft>
              <a:spcPct val="15000"/>
            </a:spcAft>
            <a:buChar char="•"/>
          </a:pPr>
          <a:r>
            <a:rPr lang="en-US" sz="1700" kern="1200"/>
            <a:t>Pathway to teacher certification in Maryland</a:t>
          </a:r>
        </a:p>
      </dsp:txBody>
      <dsp:txXfrm>
        <a:off x="0" y="3986793"/>
        <a:ext cx="5914209" cy="1178100"/>
      </dsp:txXfrm>
    </dsp:sp>
    <dsp:sp modelId="{F1E4B1AB-2E3B-4309-AED4-21E8BD1C6703}">
      <dsp:nvSpPr>
        <dsp:cNvPr id="0" name=""/>
        <dsp:cNvSpPr/>
      </dsp:nvSpPr>
      <dsp:spPr>
        <a:xfrm>
          <a:off x="295710" y="3735873"/>
          <a:ext cx="4139946" cy="501840"/>
        </a:xfrm>
        <a:prstGeom prst="roundRect">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80" tIns="0" rIns="156480" bIns="0" numCol="1" spcCol="1270" anchor="ctr" anchorCtr="0">
          <a:noAutofit/>
        </a:bodyPr>
        <a:lstStyle/>
        <a:p>
          <a:pPr marL="0" lvl="0" indent="0" algn="l" defTabSz="755650">
            <a:lnSpc>
              <a:spcPct val="90000"/>
            </a:lnSpc>
            <a:spcBef>
              <a:spcPct val="0"/>
            </a:spcBef>
            <a:spcAft>
              <a:spcPct val="35000"/>
            </a:spcAft>
            <a:buNone/>
          </a:pPr>
          <a:r>
            <a:rPr lang="en-US" sz="1700" kern="1200"/>
            <a:t>4. Teacher qualifications </a:t>
          </a:r>
        </a:p>
      </dsp:txBody>
      <dsp:txXfrm>
        <a:off x="320208" y="3760371"/>
        <a:ext cx="4090950"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B73D9-5ED3-45D2-AF33-2A773D6F82AE}">
      <dsp:nvSpPr>
        <dsp:cNvPr id="0" name=""/>
        <dsp:cNvSpPr/>
      </dsp:nvSpPr>
      <dsp:spPr>
        <a:xfrm>
          <a:off x="3281" y="337927"/>
          <a:ext cx="1776784" cy="1066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Workgroup House Bill 516 (Appendix A) charged the Maryland State Department of Education to convene a workgroup to:</a:t>
          </a:r>
        </a:p>
      </dsp:txBody>
      <dsp:txXfrm>
        <a:off x="3281" y="337927"/>
        <a:ext cx="1776784" cy="1066070"/>
      </dsp:txXfrm>
    </dsp:sp>
    <dsp:sp modelId="{0236466B-948B-4D4A-92C8-47B6E3B503C2}">
      <dsp:nvSpPr>
        <dsp:cNvPr id="0" name=""/>
        <dsp:cNvSpPr/>
      </dsp:nvSpPr>
      <dsp:spPr>
        <a:xfrm>
          <a:off x="1957744" y="337927"/>
          <a:ext cx="1776784" cy="1066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 Estimate the number and proportion of eligible children who are four years old currently being served by publicly funded prekindergarten programs using the free and reduced-price meal eligibility data for kindergarten through second grade as a proxy.</a:t>
          </a:r>
        </a:p>
      </dsp:txBody>
      <dsp:txXfrm>
        <a:off x="1957744" y="337927"/>
        <a:ext cx="1776784" cy="1066070"/>
      </dsp:txXfrm>
    </dsp:sp>
    <dsp:sp modelId="{931F47B7-7BA1-4593-B6DC-BB4C229A97B4}">
      <dsp:nvSpPr>
        <dsp:cNvPr id="0" name=""/>
        <dsp:cNvSpPr/>
      </dsp:nvSpPr>
      <dsp:spPr>
        <a:xfrm>
          <a:off x="3912206" y="337927"/>
          <a:ext cx="1776784" cy="1066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 Make recommendations regarding an implementation plan, based on Augenblick, Palaich and Associates’ January 2016 A Comprehensive Analysis of Prekindergarten in Maryland report (Appendix I), </a:t>
          </a:r>
        </a:p>
      </dsp:txBody>
      <dsp:txXfrm>
        <a:off x="3912206" y="337927"/>
        <a:ext cx="1776784" cy="1066070"/>
      </dsp:txXfrm>
    </dsp:sp>
    <dsp:sp modelId="{F2705BAA-FE66-434B-8B72-19451A988EF0}">
      <dsp:nvSpPr>
        <dsp:cNvPr id="0" name=""/>
        <dsp:cNvSpPr/>
      </dsp:nvSpPr>
      <dsp:spPr>
        <a:xfrm>
          <a:off x="5866668" y="337927"/>
          <a:ext cx="1776784" cy="1066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to make quality, full-day prekindergarten universally available to children who are four years old, to include the following (Statement of Work - Appendix B): </a:t>
          </a:r>
        </a:p>
      </dsp:txBody>
      <dsp:txXfrm>
        <a:off x="5866668" y="337927"/>
        <a:ext cx="1776784" cy="1066070"/>
      </dsp:txXfrm>
    </dsp:sp>
    <dsp:sp modelId="{28E7C056-1FFB-4F3A-9665-64437EBED6EE}">
      <dsp:nvSpPr>
        <dsp:cNvPr id="0" name=""/>
        <dsp:cNvSpPr/>
      </dsp:nvSpPr>
      <dsp:spPr>
        <a:xfrm>
          <a:off x="7821131" y="337927"/>
          <a:ext cx="1776784" cy="1066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a mixed delivery system of public and private providers meeting the high-quality requirement; </a:t>
          </a:r>
        </a:p>
      </dsp:txBody>
      <dsp:txXfrm>
        <a:off x="7821131" y="337927"/>
        <a:ext cx="1776784" cy="1066070"/>
      </dsp:txXfrm>
    </dsp:sp>
    <dsp:sp modelId="{051D2964-047A-4815-87E8-D7A5B44D39FB}">
      <dsp:nvSpPr>
        <dsp:cNvPr id="0" name=""/>
        <dsp:cNvSpPr/>
      </dsp:nvSpPr>
      <dsp:spPr>
        <a:xfrm>
          <a:off x="980512" y="1581676"/>
          <a:ext cx="1776784" cy="1066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a sliding income scale for family contribution; o capacity of existing high-quality providers and credentialed staff; </a:t>
          </a:r>
        </a:p>
      </dsp:txBody>
      <dsp:txXfrm>
        <a:off x="980512" y="1581676"/>
        <a:ext cx="1776784" cy="1066070"/>
      </dsp:txXfrm>
    </dsp:sp>
    <dsp:sp modelId="{F3186909-1F5D-49A5-8941-5B076FF5C8FB}">
      <dsp:nvSpPr>
        <dsp:cNvPr id="0" name=""/>
        <dsp:cNvSpPr/>
      </dsp:nvSpPr>
      <dsp:spPr>
        <a:xfrm>
          <a:off x="2934975" y="1581676"/>
          <a:ext cx="1776784" cy="1066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a plan to increase capacity of high-quality providers and staff;  the impact on school space; the impact by jurisdiction; </a:t>
          </a:r>
        </a:p>
      </dsp:txBody>
      <dsp:txXfrm>
        <a:off x="2934975" y="1581676"/>
        <a:ext cx="1776784" cy="1066070"/>
      </dsp:txXfrm>
    </dsp:sp>
    <dsp:sp modelId="{B49A7C34-F3CC-4BBB-BE12-467C7159313F}">
      <dsp:nvSpPr>
        <dsp:cNvPr id="0" name=""/>
        <dsp:cNvSpPr/>
      </dsp:nvSpPr>
      <dsp:spPr>
        <a:xfrm>
          <a:off x="4889437" y="1581676"/>
          <a:ext cx="1776784" cy="1066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the potential for school systems to partner with private providers or Head Start centers to increase capacity;</a:t>
          </a:r>
        </a:p>
      </dsp:txBody>
      <dsp:txXfrm>
        <a:off x="4889437" y="1581676"/>
        <a:ext cx="1776784" cy="1066070"/>
      </dsp:txXfrm>
    </dsp:sp>
    <dsp:sp modelId="{3C1B836E-ACBE-4B6D-84C3-1E783222B6CF}">
      <dsp:nvSpPr>
        <dsp:cNvPr id="0" name=""/>
        <dsp:cNvSpPr/>
      </dsp:nvSpPr>
      <dsp:spPr>
        <a:xfrm>
          <a:off x="6843900" y="1581676"/>
          <a:ext cx="1776784" cy="1066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and any options to merge various funding streams for prekindergarten to provide a seamless and diverse experience for families. </a:t>
          </a:r>
        </a:p>
      </dsp:txBody>
      <dsp:txXfrm>
        <a:off x="6843900" y="1581676"/>
        <a:ext cx="1776784" cy="10660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E7BD8-EF50-4E51-B3F3-48EF1CBB2981}">
      <dsp:nvSpPr>
        <dsp:cNvPr id="0" name=""/>
        <dsp:cNvSpPr/>
      </dsp:nvSpPr>
      <dsp:spPr>
        <a:xfrm>
          <a:off x="721" y="794186"/>
          <a:ext cx="2815602" cy="1689361"/>
        </a:xfrm>
        <a:prstGeom prst="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i="1" kern="1200"/>
            <a:t>State estimates Maryland will need 8,800 pre-K teachers and assistants (4,400 each)</a:t>
          </a:r>
          <a:endParaRPr lang="en-US" sz="1200" kern="1200"/>
        </a:p>
      </dsp:txBody>
      <dsp:txXfrm>
        <a:off x="721" y="794186"/>
        <a:ext cx="2815602" cy="1689361"/>
      </dsp:txXfrm>
    </dsp:sp>
    <dsp:sp modelId="{B3097D21-F549-40BD-ABA6-8ECDC9319A89}">
      <dsp:nvSpPr>
        <dsp:cNvPr id="0" name=""/>
        <dsp:cNvSpPr/>
      </dsp:nvSpPr>
      <dsp:spPr>
        <a:xfrm>
          <a:off x="3097884" y="794186"/>
          <a:ext cx="2815602" cy="1689361"/>
        </a:xfrm>
        <a:prstGeom prst="rect">
          <a:avLst/>
        </a:prstGeom>
        <a:blipFill>
          <a:blip xmlns:r="http://schemas.openxmlformats.org/officeDocument/2006/relationships" r:embed="rId1">
            <a:duotone>
              <a:schemeClr val="accent2">
                <a:hueOff val="351202"/>
                <a:satOff val="3877"/>
                <a:lumOff val="2549"/>
                <a:alphaOff val="0"/>
                <a:shade val="74000"/>
                <a:satMod val="130000"/>
                <a:lumMod val="90000"/>
              </a:schemeClr>
              <a:schemeClr val="accent2">
                <a:hueOff val="351202"/>
                <a:satOff val="3877"/>
                <a:lumOff val="2549"/>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The State will provide financial assistance for students who complete the high school early childhood CTE program to take the CDA assessment so the student can work as an aide or assistant teacher. To promote a more diverse workforce, the State will also expand access to early childhood programs, focusing on jurisdictions where the greatest disparities exist between student demographics and ECE staff. </a:t>
          </a:r>
        </a:p>
      </dsp:txBody>
      <dsp:txXfrm>
        <a:off x="3097884" y="794186"/>
        <a:ext cx="2815602" cy="1689361"/>
      </dsp:txXfrm>
    </dsp:sp>
    <dsp:sp modelId="{6DB23F7B-8DA1-4830-994E-39ABE450EEA9}">
      <dsp:nvSpPr>
        <dsp:cNvPr id="0" name=""/>
        <dsp:cNvSpPr/>
      </dsp:nvSpPr>
      <dsp:spPr>
        <a:xfrm>
          <a:off x="721" y="2765108"/>
          <a:ext cx="2815602" cy="1689361"/>
        </a:xfrm>
        <a:prstGeom prst="rect">
          <a:avLst/>
        </a:prstGeom>
        <a:blipFill>
          <a:blip xmlns:r="http://schemas.openxmlformats.org/officeDocument/2006/relationships" r:embed="rId1">
            <a:duotone>
              <a:schemeClr val="accent2">
                <a:hueOff val="702405"/>
                <a:satOff val="7753"/>
                <a:lumOff val="5098"/>
                <a:alphaOff val="0"/>
                <a:shade val="74000"/>
                <a:satMod val="130000"/>
                <a:lumMod val="90000"/>
              </a:schemeClr>
              <a:schemeClr val="accent2">
                <a:hueOff val="702405"/>
                <a:satOff val="7753"/>
                <a:lumOff val="5098"/>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The State will increase MSDE’s capacity to provide technical assistance and professional development to participating and prospective pre-K programs through EXCELS quality assurance specialists, regional offices, and on-site monitoring and licensing staff to keep pace with the increase in participating providers. It is assumed that this additional support will expedite the abilities of providers to move from level 3 to level 5 in EXCELS. </a:t>
          </a:r>
        </a:p>
      </dsp:txBody>
      <dsp:txXfrm>
        <a:off x="721" y="2765108"/>
        <a:ext cx="2815602" cy="1689361"/>
      </dsp:txXfrm>
    </dsp:sp>
    <dsp:sp modelId="{5A2CBE47-2B0E-4935-9590-D12D667B0082}">
      <dsp:nvSpPr>
        <dsp:cNvPr id="0" name=""/>
        <dsp:cNvSpPr/>
      </dsp:nvSpPr>
      <dsp:spPr>
        <a:xfrm>
          <a:off x="3097884" y="2765108"/>
          <a:ext cx="2815602" cy="1689361"/>
        </a:xfrm>
        <a:prstGeom prst="rect">
          <a:avLst/>
        </a:prstGeom>
        <a:blipFill>
          <a:blip xmlns:r="http://schemas.openxmlformats.org/officeDocument/2006/relationships" r:embed="rId1">
            <a:duotone>
              <a:schemeClr val="accent2">
                <a:hueOff val="1053607"/>
                <a:satOff val="11630"/>
                <a:lumOff val="7647"/>
                <a:alphaOff val="0"/>
                <a:shade val="74000"/>
                <a:satMod val="130000"/>
                <a:lumMod val="90000"/>
              </a:schemeClr>
              <a:schemeClr val="accent2">
                <a:hueOff val="1053607"/>
                <a:satOff val="11630"/>
                <a:lumOff val="7647"/>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The State will expand and increase the amount of training vouchers and credentialing bonuses to encourage providers to continue professional development. The amounts of the vouchers and bonuses will be tiered with the credentialing levels to incentivize movement towards higher quality. </a:t>
          </a:r>
        </a:p>
      </dsp:txBody>
      <dsp:txXfrm>
        <a:off x="3097884" y="2765108"/>
        <a:ext cx="2815602" cy="16893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E1711-2162-404B-A5F7-D0124DE7F852}">
      <dsp:nvSpPr>
        <dsp:cNvPr id="0" name=""/>
        <dsp:cNvSpPr/>
      </dsp:nvSpPr>
      <dsp:spPr>
        <a:xfrm>
          <a:off x="0" y="2562"/>
          <a:ext cx="5914209" cy="0"/>
        </a:xfrm>
        <a:prstGeom prst="line">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4CFCB052-9845-4770-9841-B85E1000EB77}">
      <dsp:nvSpPr>
        <dsp:cNvPr id="0" name=""/>
        <dsp:cNvSpPr/>
      </dsp:nvSpPr>
      <dsp:spPr>
        <a:xfrm>
          <a:off x="0" y="2562"/>
          <a:ext cx="5914209" cy="873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u="sng" kern="1200"/>
            <a:t>Important amendments MSCCA:</a:t>
          </a:r>
          <a:endParaRPr lang="en-US" sz="1600" kern="1200"/>
        </a:p>
      </dsp:txBody>
      <dsp:txXfrm>
        <a:off x="0" y="2562"/>
        <a:ext cx="5914209" cy="873921"/>
      </dsp:txXfrm>
    </dsp:sp>
    <dsp:sp modelId="{DE97F7C8-58D1-4C3F-8E47-0E210E21931C}">
      <dsp:nvSpPr>
        <dsp:cNvPr id="0" name=""/>
        <dsp:cNvSpPr/>
      </dsp:nvSpPr>
      <dsp:spPr>
        <a:xfrm>
          <a:off x="0" y="876484"/>
          <a:ext cx="5914209" cy="0"/>
        </a:xfrm>
        <a:prstGeom prst="line">
          <a:avLst/>
        </a:prstGeom>
        <a:blipFill>
          <a:blip xmlns:r="http://schemas.openxmlformats.org/officeDocument/2006/relationships" r:embed="rId1">
            <a:duotone>
              <a:schemeClr val="accent2">
                <a:hueOff val="210721"/>
                <a:satOff val="2326"/>
                <a:lumOff val="1529"/>
                <a:alphaOff val="0"/>
                <a:shade val="74000"/>
                <a:satMod val="130000"/>
                <a:lumMod val="90000"/>
              </a:schemeClr>
              <a:schemeClr val="accent2">
                <a:hueOff val="210721"/>
                <a:satOff val="2326"/>
                <a:lumOff val="1529"/>
                <a:alphaOff val="0"/>
                <a:tint val="94000"/>
                <a:satMod val="120000"/>
                <a:lumMod val="104000"/>
              </a:schemeClr>
            </a:duotone>
          </a:blip>
          <a:tile tx="0" ty="0" sx="100000" sy="100000" flip="none" algn="tl"/>
        </a:blipFill>
        <a:ln w="9525" cap="flat" cmpd="sng" algn="ctr">
          <a:solidFill>
            <a:schemeClr val="accent2">
              <a:hueOff val="210721"/>
              <a:satOff val="2326"/>
              <a:lumOff val="1529"/>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5C2E43AC-EF40-4A41-A360-C9ABD08617A0}">
      <dsp:nvSpPr>
        <dsp:cNvPr id="0" name=""/>
        <dsp:cNvSpPr/>
      </dsp:nvSpPr>
      <dsp:spPr>
        <a:xfrm>
          <a:off x="0" y="876484"/>
          <a:ext cx="5914209" cy="873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 Minimum 50/50 split- 70/30 year 1, 5% each year until 50%</a:t>
          </a:r>
        </a:p>
      </dsp:txBody>
      <dsp:txXfrm>
        <a:off x="0" y="876484"/>
        <a:ext cx="5914209" cy="873921"/>
      </dsp:txXfrm>
    </dsp:sp>
    <dsp:sp modelId="{A9690A10-42A8-418A-89D5-BD8289C2F100}">
      <dsp:nvSpPr>
        <dsp:cNvPr id="0" name=""/>
        <dsp:cNvSpPr/>
      </dsp:nvSpPr>
      <dsp:spPr>
        <a:xfrm>
          <a:off x="0" y="1750406"/>
          <a:ext cx="5914209" cy="0"/>
        </a:xfrm>
        <a:prstGeom prst="line">
          <a:avLst/>
        </a:prstGeom>
        <a:blipFill>
          <a:blip xmlns:r="http://schemas.openxmlformats.org/officeDocument/2006/relationships" r:embed="rId1">
            <a:duotone>
              <a:schemeClr val="accent2">
                <a:hueOff val="421443"/>
                <a:satOff val="4652"/>
                <a:lumOff val="3059"/>
                <a:alphaOff val="0"/>
                <a:shade val="74000"/>
                <a:satMod val="130000"/>
                <a:lumMod val="90000"/>
              </a:schemeClr>
              <a:schemeClr val="accent2">
                <a:hueOff val="421443"/>
                <a:satOff val="4652"/>
                <a:lumOff val="3059"/>
                <a:alphaOff val="0"/>
                <a:tint val="94000"/>
                <a:satMod val="120000"/>
                <a:lumMod val="104000"/>
              </a:schemeClr>
            </a:duotone>
          </a:blip>
          <a:tile tx="0" ty="0" sx="100000" sy="100000" flip="none" algn="tl"/>
        </a:blipFill>
        <a:ln w="9525" cap="flat" cmpd="sng" algn="ctr">
          <a:solidFill>
            <a:schemeClr val="accent2">
              <a:hueOff val="421443"/>
              <a:satOff val="4652"/>
              <a:lumOff val="3059"/>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521B23BA-6F99-46B9-A63C-4E7843B0B2CD}">
      <dsp:nvSpPr>
        <dsp:cNvPr id="0" name=""/>
        <dsp:cNvSpPr/>
      </dsp:nvSpPr>
      <dsp:spPr>
        <a:xfrm>
          <a:off x="0" y="1750406"/>
          <a:ext cx="5914209" cy="873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~Money will flow to community- based/private providers from MSDE- not local counties </a:t>
          </a:r>
        </a:p>
      </dsp:txBody>
      <dsp:txXfrm>
        <a:off x="0" y="1750406"/>
        <a:ext cx="5914209" cy="873921"/>
      </dsp:txXfrm>
    </dsp:sp>
    <dsp:sp modelId="{AB5370D0-BDB5-4B77-994E-61ADB579263B}">
      <dsp:nvSpPr>
        <dsp:cNvPr id="0" name=""/>
        <dsp:cNvSpPr/>
      </dsp:nvSpPr>
      <dsp:spPr>
        <a:xfrm>
          <a:off x="0" y="2624328"/>
          <a:ext cx="5914209" cy="0"/>
        </a:xfrm>
        <a:prstGeom prst="line">
          <a:avLst/>
        </a:prstGeom>
        <a:blipFill>
          <a:blip xmlns:r="http://schemas.openxmlformats.org/officeDocument/2006/relationships" r:embed="rId1">
            <a:duotone>
              <a:schemeClr val="accent2">
                <a:hueOff val="632164"/>
                <a:satOff val="6978"/>
                <a:lumOff val="4588"/>
                <a:alphaOff val="0"/>
                <a:shade val="74000"/>
                <a:satMod val="130000"/>
                <a:lumMod val="90000"/>
              </a:schemeClr>
              <a:schemeClr val="accent2">
                <a:hueOff val="632164"/>
                <a:satOff val="6978"/>
                <a:lumOff val="4588"/>
                <a:alphaOff val="0"/>
                <a:tint val="94000"/>
                <a:satMod val="120000"/>
                <a:lumMod val="104000"/>
              </a:schemeClr>
            </a:duotone>
          </a:blip>
          <a:tile tx="0" ty="0" sx="100000" sy="100000" flip="none" algn="tl"/>
        </a:blipFill>
        <a:ln w="9525" cap="flat" cmpd="sng" algn="ctr">
          <a:solidFill>
            <a:schemeClr val="accent2">
              <a:hueOff val="632164"/>
              <a:satOff val="6978"/>
              <a:lumOff val="4588"/>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2D5C1355-6E43-41FB-9BB6-18EEB2CFDF19}">
      <dsp:nvSpPr>
        <dsp:cNvPr id="0" name=""/>
        <dsp:cNvSpPr/>
      </dsp:nvSpPr>
      <dsp:spPr>
        <a:xfrm>
          <a:off x="0" y="2624328"/>
          <a:ext cx="5914209" cy="873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~Tier 2 students (330-600% FPL) integrated into phase in sooner- 2025 instead of 2026</a:t>
          </a:r>
        </a:p>
      </dsp:txBody>
      <dsp:txXfrm>
        <a:off x="0" y="2624328"/>
        <a:ext cx="5914209" cy="873921"/>
      </dsp:txXfrm>
    </dsp:sp>
    <dsp:sp modelId="{1D6B97A9-A129-499A-BD5E-47B310703A95}">
      <dsp:nvSpPr>
        <dsp:cNvPr id="0" name=""/>
        <dsp:cNvSpPr/>
      </dsp:nvSpPr>
      <dsp:spPr>
        <a:xfrm>
          <a:off x="0" y="3498250"/>
          <a:ext cx="5914209" cy="0"/>
        </a:xfrm>
        <a:prstGeom prst="line">
          <a:avLst/>
        </a:prstGeom>
        <a:blipFill>
          <a:blip xmlns:r="http://schemas.openxmlformats.org/officeDocument/2006/relationships" r:embed="rId1">
            <a:duotone>
              <a:schemeClr val="accent2">
                <a:hueOff val="842886"/>
                <a:satOff val="9304"/>
                <a:lumOff val="6118"/>
                <a:alphaOff val="0"/>
                <a:shade val="74000"/>
                <a:satMod val="130000"/>
                <a:lumMod val="90000"/>
              </a:schemeClr>
              <a:schemeClr val="accent2">
                <a:hueOff val="842886"/>
                <a:satOff val="9304"/>
                <a:lumOff val="6118"/>
                <a:alphaOff val="0"/>
                <a:tint val="94000"/>
                <a:satMod val="120000"/>
                <a:lumMod val="104000"/>
              </a:schemeClr>
            </a:duotone>
          </a:blip>
          <a:tile tx="0" ty="0" sx="100000" sy="100000" flip="none" algn="tl"/>
        </a:blipFill>
        <a:ln w="9525" cap="flat" cmpd="sng" algn="ctr">
          <a:solidFill>
            <a:schemeClr val="accent2">
              <a:hueOff val="842886"/>
              <a:satOff val="9304"/>
              <a:lumOff val="6118"/>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19AE6251-B5E3-415F-BEF4-3D12F04384D9}">
      <dsp:nvSpPr>
        <dsp:cNvPr id="0" name=""/>
        <dsp:cNvSpPr/>
      </dsp:nvSpPr>
      <dsp:spPr>
        <a:xfrm>
          <a:off x="0" y="3498250"/>
          <a:ext cx="5914209" cy="873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~Maintain EXCELS Level 3 as entry point- required to have a plan and achieve Level 5 in 5 years</a:t>
          </a:r>
        </a:p>
      </dsp:txBody>
      <dsp:txXfrm>
        <a:off x="0" y="3498250"/>
        <a:ext cx="5914209" cy="873921"/>
      </dsp:txXfrm>
    </dsp:sp>
    <dsp:sp modelId="{EC734F20-56B6-4F67-AB77-F8635B2B76FC}">
      <dsp:nvSpPr>
        <dsp:cNvPr id="0" name=""/>
        <dsp:cNvSpPr/>
      </dsp:nvSpPr>
      <dsp:spPr>
        <a:xfrm>
          <a:off x="0" y="4372172"/>
          <a:ext cx="5914209" cy="0"/>
        </a:xfrm>
        <a:prstGeom prst="line">
          <a:avLst/>
        </a:prstGeom>
        <a:blipFill>
          <a:blip xmlns:r="http://schemas.openxmlformats.org/officeDocument/2006/relationships" r:embed="rId1">
            <a:duotone>
              <a:schemeClr val="accent2">
                <a:hueOff val="1053607"/>
                <a:satOff val="11630"/>
                <a:lumOff val="7647"/>
                <a:alphaOff val="0"/>
                <a:shade val="74000"/>
                <a:satMod val="130000"/>
                <a:lumMod val="90000"/>
              </a:schemeClr>
              <a:schemeClr val="accent2">
                <a:hueOff val="1053607"/>
                <a:satOff val="11630"/>
                <a:lumOff val="7647"/>
                <a:alphaOff val="0"/>
                <a:tint val="94000"/>
                <a:satMod val="120000"/>
                <a:lumMod val="104000"/>
              </a:schemeClr>
            </a:duotone>
          </a:blip>
          <a:tile tx="0" ty="0" sx="100000" sy="100000" flip="none" algn="tl"/>
        </a:blipFill>
        <a:ln w="9525" cap="flat" cmpd="sng" algn="ctr">
          <a:solidFill>
            <a:schemeClr val="accent2">
              <a:hueOff val="1053607"/>
              <a:satOff val="11630"/>
              <a:lumOff val="7647"/>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FC28FF29-7104-4C6F-A857-63A3FA07DDCB}">
      <dsp:nvSpPr>
        <dsp:cNvPr id="0" name=""/>
        <dsp:cNvSpPr/>
      </dsp:nvSpPr>
      <dsp:spPr>
        <a:xfrm>
          <a:off x="0" y="4372172"/>
          <a:ext cx="5914209" cy="873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 Alternative Teacher qualifications- Certified teachers and Bachelor’s degree pursuing certification not until 2024 but can participate at Level 3 starting in 2022- Assistant teacher qualifications- 3 year phase in accepted</a:t>
          </a:r>
        </a:p>
      </dsp:txBody>
      <dsp:txXfrm>
        <a:off x="0" y="4372172"/>
        <a:ext cx="5914209" cy="8739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116BC-B777-4381-82D5-9D80CB1EB97C}">
      <dsp:nvSpPr>
        <dsp:cNvPr id="0" name=""/>
        <dsp:cNvSpPr/>
      </dsp:nvSpPr>
      <dsp:spPr>
        <a:xfrm>
          <a:off x="4219" y="79812"/>
          <a:ext cx="1844761" cy="271525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BEGINNING IN THE 2020–2021 2021–2022 SCHOOL YEAR: </a:t>
          </a:r>
        </a:p>
      </dsp:txBody>
      <dsp:txXfrm>
        <a:off x="58250" y="133843"/>
        <a:ext cx="1736699" cy="2607195"/>
      </dsp:txXfrm>
    </dsp:sp>
    <dsp:sp modelId="{EBF7A960-74D0-4B26-89BA-7BA36D93707C}">
      <dsp:nvSpPr>
        <dsp:cNvPr id="0" name=""/>
        <dsp:cNvSpPr/>
      </dsp:nvSpPr>
      <dsp:spPr>
        <a:xfrm>
          <a:off x="2033456" y="1208691"/>
          <a:ext cx="391089" cy="45750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033456" y="1300191"/>
        <a:ext cx="273762" cy="274500"/>
      </dsp:txXfrm>
    </dsp:sp>
    <dsp:sp modelId="{B2441015-6E3F-4CEE-BF70-3542783AFF59}">
      <dsp:nvSpPr>
        <dsp:cNvPr id="0" name=""/>
        <dsp:cNvSpPr/>
      </dsp:nvSpPr>
      <dsp:spPr>
        <a:xfrm>
          <a:off x="2586885" y="79812"/>
          <a:ext cx="1844761" cy="271525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ELIGIBLE PRIVATE PROVIDERS SHALL ACCOUNT FOR AT LEAST 30% OF ELIGIBLE </a:t>
          </a:r>
        </a:p>
      </dsp:txBody>
      <dsp:txXfrm>
        <a:off x="2640916" y="133843"/>
        <a:ext cx="1736699" cy="2607195"/>
      </dsp:txXfrm>
    </dsp:sp>
    <dsp:sp modelId="{8A7D9D18-BC8C-4B79-A62A-DEA88BE9765B}">
      <dsp:nvSpPr>
        <dsp:cNvPr id="0" name=""/>
        <dsp:cNvSpPr/>
      </dsp:nvSpPr>
      <dsp:spPr>
        <a:xfrm>
          <a:off x="4616122" y="1208691"/>
          <a:ext cx="391089" cy="45750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616122" y="1300191"/>
        <a:ext cx="273762" cy="274500"/>
      </dsp:txXfrm>
    </dsp:sp>
    <dsp:sp modelId="{257D8F8A-7304-4937-805A-7818971EE465}">
      <dsp:nvSpPr>
        <dsp:cNvPr id="0" name=""/>
        <dsp:cNvSpPr/>
      </dsp:nvSpPr>
      <dsp:spPr>
        <a:xfrm>
          <a:off x="5169550" y="79812"/>
          <a:ext cx="1844761" cy="2715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PREKINDERGARTEN PROVIDERS IN EACH COUNTY; </a:t>
          </a:r>
        </a:p>
      </dsp:txBody>
      <dsp:txXfrm>
        <a:off x="5223581" y="133843"/>
        <a:ext cx="1736699" cy="2607195"/>
      </dsp:txXfrm>
    </dsp:sp>
    <dsp:sp modelId="{3AB17D4A-35D5-462E-8B5A-6C410DD99615}">
      <dsp:nvSpPr>
        <dsp:cNvPr id="0" name=""/>
        <dsp:cNvSpPr/>
      </dsp:nvSpPr>
      <dsp:spPr>
        <a:xfrm>
          <a:off x="7198788" y="1208691"/>
          <a:ext cx="391089" cy="45750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7198788" y="1300191"/>
        <a:ext cx="273762" cy="274500"/>
      </dsp:txXfrm>
    </dsp:sp>
    <dsp:sp modelId="{13990E74-03C3-4E42-8950-06188F913A11}">
      <dsp:nvSpPr>
        <dsp:cNvPr id="0" name=""/>
        <dsp:cNvSpPr/>
      </dsp:nvSpPr>
      <dsp:spPr>
        <a:xfrm>
          <a:off x="7752216" y="79812"/>
          <a:ext cx="1844761" cy="2715257"/>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THE PROPORTION OF ELIGIBLE PRIVATE PROVIDERS IN EACH  COUNTY INCREASES BY 5 PERCENTAGE POINTS EVERY SCHOOL YEAR, UNTIL, IN THE 2024–2025 2025–2026 SCHOOL YEAR, ELIGIBLE PRIVATE PROVIDERS ACCOUNT FOR AT LEAST 50% OF ELIGIBLE PREKINDERGARTEN PROVIDERS IN EACH COUNTY; AND </a:t>
          </a:r>
        </a:p>
      </dsp:txBody>
      <dsp:txXfrm>
        <a:off x="7806247" y="133843"/>
        <a:ext cx="1736699" cy="26071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484AB-D7F5-4DB4-912F-520D7B219145}">
      <dsp:nvSpPr>
        <dsp:cNvPr id="0" name=""/>
        <dsp:cNvSpPr/>
      </dsp:nvSpPr>
      <dsp:spPr>
        <a:xfrm>
          <a:off x="923691" y="620"/>
          <a:ext cx="1943487" cy="1166092"/>
        </a:xfrm>
        <a:prstGeom prst="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All  participating programs, whether based at public schools or in community settings, will be immediately required to meet the definition of a high-quality, publicly funded pre-K program</a:t>
          </a:r>
          <a:r>
            <a:rPr lang="en-US" sz="700" kern="1200" dirty="0"/>
            <a:t>. </a:t>
          </a:r>
        </a:p>
      </dsp:txBody>
      <dsp:txXfrm>
        <a:off x="923691" y="620"/>
        <a:ext cx="1943487" cy="1166092"/>
      </dsp:txXfrm>
    </dsp:sp>
    <dsp:sp modelId="{0FA6D18B-61EC-433C-AD29-BF8F4F4D399E}">
      <dsp:nvSpPr>
        <dsp:cNvPr id="0" name=""/>
        <dsp:cNvSpPr/>
      </dsp:nvSpPr>
      <dsp:spPr>
        <a:xfrm>
          <a:off x="3054278" y="620"/>
          <a:ext cx="1943487" cy="1166092"/>
        </a:xfrm>
        <a:prstGeom prst="rect">
          <a:avLst/>
        </a:prstGeom>
        <a:blipFill>
          <a:blip xmlns:r="http://schemas.openxmlformats.org/officeDocument/2006/relationships" r:embed="rId1">
            <a:duotone>
              <a:schemeClr val="accent2">
                <a:hueOff val="175601"/>
                <a:satOff val="1938"/>
                <a:lumOff val="1274"/>
                <a:alphaOff val="0"/>
                <a:shade val="74000"/>
                <a:satMod val="130000"/>
                <a:lumMod val="90000"/>
              </a:schemeClr>
              <a:schemeClr val="accent2">
                <a:hueOff val="175601"/>
                <a:satOff val="1938"/>
                <a:lumOff val="1274"/>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This will require some changes to the Code of Maryland Regulations. A high-quality, publicly funded pre-K program means an early learning program that includes structural elements that are evidence-based and nationally recognized as important for ensuring program quality.</a:t>
          </a:r>
        </a:p>
      </dsp:txBody>
      <dsp:txXfrm>
        <a:off x="3054278" y="620"/>
        <a:ext cx="1943487" cy="1166092"/>
      </dsp:txXfrm>
    </dsp:sp>
    <dsp:sp modelId="{BE25261C-5549-47E8-9EBB-937219A1F801}">
      <dsp:nvSpPr>
        <dsp:cNvPr id="0" name=""/>
        <dsp:cNvSpPr/>
      </dsp:nvSpPr>
      <dsp:spPr>
        <a:xfrm>
          <a:off x="916442" y="1361061"/>
          <a:ext cx="1943487" cy="1166092"/>
        </a:xfrm>
        <a:prstGeom prst="rect">
          <a:avLst/>
        </a:prstGeom>
        <a:blipFill>
          <a:blip xmlns:r="http://schemas.openxmlformats.org/officeDocument/2006/relationships" r:embed="rId1">
            <a:duotone>
              <a:schemeClr val="accent2">
                <a:hueOff val="351202"/>
                <a:satOff val="3877"/>
                <a:lumOff val="2549"/>
                <a:alphaOff val="0"/>
                <a:shade val="74000"/>
                <a:satMod val="130000"/>
                <a:lumMod val="90000"/>
              </a:schemeClr>
              <a:schemeClr val="accent2">
                <a:hueOff val="351202"/>
                <a:satOff val="3877"/>
                <a:lumOff val="2549"/>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a. high staff qualifications, including teachers who hold State certification for teaching in early childhood education </a:t>
          </a:r>
          <a:r>
            <a:rPr lang="en-US" sz="700" b="1" kern="1200" dirty="0"/>
            <a:t>or</a:t>
          </a:r>
          <a:r>
            <a:rPr lang="en-US" sz="700" kern="1200" dirty="0"/>
            <a:t> a bachelor’s degree in any field pursuing residency through the Maryland Approved Alternative Preparation Program, a State-approved alternate pathway, which includes coursework, clinical practice, and evidence of knowledge of content and pedagogy relating to early childhood; and teaching assistants who have at least a Child Development Associate (CDA) certificate or an associate’s degree;</a:t>
          </a:r>
        </a:p>
      </dsp:txBody>
      <dsp:txXfrm>
        <a:off x="916442" y="1361061"/>
        <a:ext cx="1943487" cy="1166092"/>
      </dsp:txXfrm>
    </dsp:sp>
    <dsp:sp modelId="{7F701A8A-5F63-4224-9688-359C45D40FE8}">
      <dsp:nvSpPr>
        <dsp:cNvPr id="0" name=""/>
        <dsp:cNvSpPr/>
      </dsp:nvSpPr>
      <dsp:spPr>
        <a:xfrm>
          <a:off x="3054278" y="1361061"/>
          <a:ext cx="1943487" cy="1166092"/>
        </a:xfrm>
        <a:prstGeom prst="rect">
          <a:avLst/>
        </a:prstGeom>
        <a:blipFill>
          <a:blip xmlns:r="http://schemas.openxmlformats.org/officeDocument/2006/relationships" r:embed="rId1">
            <a:duotone>
              <a:schemeClr val="accent2">
                <a:hueOff val="526803"/>
                <a:satOff val="5815"/>
                <a:lumOff val="3823"/>
                <a:alphaOff val="0"/>
                <a:shade val="74000"/>
                <a:satMod val="130000"/>
                <a:lumMod val="90000"/>
              </a:schemeClr>
              <a:schemeClr val="accent2">
                <a:hueOff val="526803"/>
                <a:satOff val="5815"/>
                <a:lumOff val="382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b. high-quality, professional development for all staff</a:t>
          </a:r>
          <a:r>
            <a:rPr lang="en-US" sz="700" kern="1200" dirty="0"/>
            <a:t>;</a:t>
          </a:r>
        </a:p>
      </dsp:txBody>
      <dsp:txXfrm>
        <a:off x="3054278" y="1361061"/>
        <a:ext cx="1943487" cy="1166092"/>
      </dsp:txXfrm>
    </dsp:sp>
    <dsp:sp modelId="{1941478D-CE1B-4A12-85B8-420DB4ECEA4B}">
      <dsp:nvSpPr>
        <dsp:cNvPr id="0" name=""/>
        <dsp:cNvSpPr/>
      </dsp:nvSpPr>
      <dsp:spPr>
        <a:xfrm>
          <a:off x="916442" y="2721502"/>
          <a:ext cx="1943487" cy="1166092"/>
        </a:xfrm>
        <a:prstGeom prst="rect">
          <a:avLst/>
        </a:prstGeom>
        <a:blipFill>
          <a:blip xmlns:r="http://schemas.openxmlformats.org/officeDocument/2006/relationships" r:embed="rId1">
            <a:duotone>
              <a:schemeClr val="accent2">
                <a:hueOff val="702405"/>
                <a:satOff val="7753"/>
                <a:lumOff val="5098"/>
                <a:alphaOff val="0"/>
                <a:shade val="74000"/>
                <a:satMod val="130000"/>
                <a:lumMod val="90000"/>
              </a:schemeClr>
              <a:schemeClr val="accent2">
                <a:hueOff val="702405"/>
                <a:satOff val="7753"/>
                <a:lumOff val="5098"/>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c. a child-to-instructional staff ratio of no more than 10 to 1; </a:t>
          </a:r>
        </a:p>
      </dsp:txBody>
      <dsp:txXfrm>
        <a:off x="916442" y="2721502"/>
        <a:ext cx="1943487" cy="1166092"/>
      </dsp:txXfrm>
    </dsp:sp>
    <dsp:sp modelId="{62335EFE-A0A6-4776-AC40-207FCB150DD7}">
      <dsp:nvSpPr>
        <dsp:cNvPr id="0" name=""/>
        <dsp:cNvSpPr/>
      </dsp:nvSpPr>
      <dsp:spPr>
        <a:xfrm>
          <a:off x="3054278" y="2721502"/>
          <a:ext cx="1943487" cy="1166092"/>
        </a:xfrm>
        <a:prstGeom prst="rect">
          <a:avLst/>
        </a:prstGeom>
        <a:blipFill>
          <a:blip xmlns:r="http://schemas.openxmlformats.org/officeDocument/2006/relationships" r:embed="rId1">
            <a:duotone>
              <a:schemeClr val="accent2">
                <a:hueOff val="878006"/>
                <a:satOff val="9692"/>
                <a:lumOff val="6372"/>
                <a:alphaOff val="0"/>
                <a:shade val="74000"/>
                <a:satMod val="130000"/>
                <a:lumMod val="90000"/>
              </a:schemeClr>
              <a:schemeClr val="accent2">
                <a:hueOff val="878006"/>
                <a:satOff val="9692"/>
                <a:lumOff val="637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d. a class size of no more than 20 with, at a minimum, one teacher with high-staff qualifications as outlined in paragraph (a);</a:t>
          </a:r>
        </a:p>
      </dsp:txBody>
      <dsp:txXfrm>
        <a:off x="3054278" y="2721502"/>
        <a:ext cx="1943487" cy="1166092"/>
      </dsp:txXfrm>
    </dsp:sp>
    <dsp:sp modelId="{DD634774-5D74-49BE-9762-EF777BB9545F}">
      <dsp:nvSpPr>
        <dsp:cNvPr id="0" name=""/>
        <dsp:cNvSpPr/>
      </dsp:nvSpPr>
      <dsp:spPr>
        <a:xfrm>
          <a:off x="1985360" y="4081944"/>
          <a:ext cx="1943487" cy="1166092"/>
        </a:xfrm>
        <a:prstGeom prst="rect">
          <a:avLst/>
        </a:prstGeom>
        <a:blipFill>
          <a:blip xmlns:r="http://schemas.openxmlformats.org/officeDocument/2006/relationships" r:embed="rId1">
            <a:duotone>
              <a:schemeClr val="accent2">
                <a:hueOff val="1053607"/>
                <a:satOff val="11630"/>
                <a:lumOff val="7647"/>
                <a:alphaOff val="0"/>
                <a:shade val="74000"/>
                <a:satMod val="130000"/>
                <a:lumMod val="90000"/>
              </a:schemeClr>
              <a:schemeClr val="accent2">
                <a:hueOff val="1053607"/>
                <a:satOff val="11630"/>
                <a:lumOff val="7647"/>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 a full-day program</a:t>
          </a:r>
          <a:r>
            <a:rPr lang="en-US" sz="700" kern="1200" dirty="0"/>
            <a:t>;</a:t>
          </a:r>
        </a:p>
      </dsp:txBody>
      <dsp:txXfrm>
        <a:off x="1985360" y="4081944"/>
        <a:ext cx="1943487" cy="11660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5049B-A0EA-4FC6-A65D-E4B5F881133E}">
      <dsp:nvSpPr>
        <dsp:cNvPr id="0" name=""/>
        <dsp:cNvSpPr/>
      </dsp:nvSpPr>
      <dsp:spPr>
        <a:xfrm>
          <a:off x="2812" y="42344"/>
          <a:ext cx="2231528" cy="133891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f. inclusion of children with disabilities to ensure access to and full participation in all opportunities; </a:t>
          </a:r>
        </a:p>
      </dsp:txBody>
      <dsp:txXfrm>
        <a:off x="2812" y="42344"/>
        <a:ext cx="2231528" cy="1338916"/>
      </dsp:txXfrm>
    </dsp:sp>
    <dsp:sp modelId="{EC58F0CD-0586-40F2-A4F9-6741FD60F963}">
      <dsp:nvSpPr>
        <dsp:cNvPr id="0" name=""/>
        <dsp:cNvSpPr/>
      </dsp:nvSpPr>
      <dsp:spPr>
        <a:xfrm>
          <a:off x="2457493" y="42344"/>
          <a:ext cx="2231528" cy="133891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g. developmentally appropriate, culturally and linguistically responsive instruction and evidence-based curricula, and learning environments that are aligned with the State Early Learning and Development Standards, for at least the year prior to kindergarten entry; </a:t>
          </a:r>
        </a:p>
      </dsp:txBody>
      <dsp:txXfrm>
        <a:off x="2457493" y="42344"/>
        <a:ext cx="2231528" cy="1338916"/>
      </dsp:txXfrm>
    </dsp:sp>
    <dsp:sp modelId="{43151840-2AA5-4E1D-AAEA-29A61DEFF19D}">
      <dsp:nvSpPr>
        <dsp:cNvPr id="0" name=""/>
        <dsp:cNvSpPr/>
      </dsp:nvSpPr>
      <dsp:spPr>
        <a:xfrm>
          <a:off x="4912174" y="42344"/>
          <a:ext cx="2231528" cy="133891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h. individualized accommodations and supports so that all children can access and participate fully in learning activities; </a:t>
          </a:r>
        </a:p>
      </dsp:txBody>
      <dsp:txXfrm>
        <a:off x="4912174" y="42344"/>
        <a:ext cx="2231528" cy="1338916"/>
      </dsp:txXfrm>
    </dsp:sp>
    <dsp:sp modelId="{A58EA8FB-258C-40BF-88CF-77306C296553}">
      <dsp:nvSpPr>
        <dsp:cNvPr id="0" name=""/>
        <dsp:cNvSpPr/>
      </dsp:nvSpPr>
      <dsp:spPr>
        <a:xfrm>
          <a:off x="7366855" y="42344"/>
          <a:ext cx="2231528" cy="133891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i. instructional staff salaries that are comparable to the salaries and benefits of local public K-12 instructional staff; </a:t>
          </a:r>
        </a:p>
      </dsp:txBody>
      <dsp:txXfrm>
        <a:off x="7366855" y="42344"/>
        <a:ext cx="2231528" cy="1338916"/>
      </dsp:txXfrm>
    </dsp:sp>
    <dsp:sp modelId="{AAE3575F-D09C-4F19-BE78-282555ADC1F7}">
      <dsp:nvSpPr>
        <dsp:cNvPr id="0" name=""/>
        <dsp:cNvSpPr/>
      </dsp:nvSpPr>
      <dsp:spPr>
        <a:xfrm>
          <a:off x="1230153" y="1604413"/>
          <a:ext cx="2231528" cy="133891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j. program evaluation to ensure continuous improvement;</a:t>
          </a:r>
        </a:p>
      </dsp:txBody>
      <dsp:txXfrm>
        <a:off x="1230153" y="1604413"/>
        <a:ext cx="2231528" cy="1338916"/>
      </dsp:txXfrm>
    </dsp:sp>
    <dsp:sp modelId="{0280C1B6-239F-451E-8312-291F54FD6C40}">
      <dsp:nvSpPr>
        <dsp:cNvPr id="0" name=""/>
        <dsp:cNvSpPr/>
      </dsp:nvSpPr>
      <dsp:spPr>
        <a:xfrm>
          <a:off x="3684834" y="1604413"/>
          <a:ext cx="2231528" cy="133891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k. on-site or accessible comprehensive services for children and community partnerships that promote families’ access to services that support their children’s learning and development; and </a:t>
          </a:r>
        </a:p>
      </dsp:txBody>
      <dsp:txXfrm>
        <a:off x="3684834" y="1604413"/>
        <a:ext cx="2231528" cy="1338916"/>
      </dsp:txXfrm>
    </dsp:sp>
    <dsp:sp modelId="{1F89A3CF-BCFA-4E32-9FBB-05110A37B546}">
      <dsp:nvSpPr>
        <dsp:cNvPr id="0" name=""/>
        <dsp:cNvSpPr/>
      </dsp:nvSpPr>
      <dsp:spPr>
        <a:xfrm>
          <a:off x="6139515" y="1604413"/>
          <a:ext cx="2231528" cy="133891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l. evidence-based health and safety standards. </a:t>
          </a:r>
        </a:p>
      </dsp:txBody>
      <dsp:txXfrm>
        <a:off x="6139515" y="1604413"/>
        <a:ext cx="2231528" cy="13389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1EEEC-043A-49DB-B475-784D822BEC4C}">
      <dsp:nvSpPr>
        <dsp:cNvPr id="0" name=""/>
        <dsp:cNvSpPr/>
      </dsp:nvSpPr>
      <dsp:spPr>
        <a:xfrm>
          <a:off x="4219" y="884013"/>
          <a:ext cx="1844761" cy="110685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IN EACH YEAR AFTER THE 2024–2025 2025–2026 SCHOOL YEAR, </a:t>
          </a:r>
        </a:p>
      </dsp:txBody>
      <dsp:txXfrm>
        <a:off x="36638" y="916432"/>
        <a:ext cx="1779923" cy="1042018"/>
      </dsp:txXfrm>
    </dsp:sp>
    <dsp:sp modelId="{7B463DA6-A27C-4AE7-AFC4-93896EC51070}">
      <dsp:nvSpPr>
        <dsp:cNvPr id="0" name=""/>
        <dsp:cNvSpPr/>
      </dsp:nvSpPr>
      <dsp:spPr>
        <a:xfrm>
          <a:off x="2011319" y="1208691"/>
          <a:ext cx="391089" cy="45750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011319" y="1300191"/>
        <a:ext cx="273762" cy="274500"/>
      </dsp:txXfrm>
    </dsp:sp>
    <dsp:sp modelId="{31C1EE23-AEA6-4FE5-A97C-296CF7F98071}">
      <dsp:nvSpPr>
        <dsp:cNvPr id="0" name=""/>
        <dsp:cNvSpPr/>
      </dsp:nvSpPr>
      <dsp:spPr>
        <a:xfrm>
          <a:off x="2586885" y="884013"/>
          <a:ext cx="1844761" cy="110685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THE PROPORTION OF ELIGIBLE PRIVATE PROVIDERS IN EACH COUNTY SHALL </a:t>
          </a:r>
        </a:p>
      </dsp:txBody>
      <dsp:txXfrm>
        <a:off x="2619304" y="916432"/>
        <a:ext cx="1779923" cy="1042018"/>
      </dsp:txXfrm>
    </dsp:sp>
    <dsp:sp modelId="{78344ED3-A62F-481B-9C5A-11C3028A834E}">
      <dsp:nvSpPr>
        <dsp:cNvPr id="0" name=""/>
        <dsp:cNvSpPr/>
      </dsp:nvSpPr>
      <dsp:spPr>
        <a:xfrm>
          <a:off x="4593985" y="1208691"/>
          <a:ext cx="391089" cy="45750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593985" y="1300191"/>
        <a:ext cx="273762" cy="274500"/>
      </dsp:txXfrm>
    </dsp:sp>
    <dsp:sp modelId="{3E145DDD-4D3B-44FF-BEC4-875E3B331790}">
      <dsp:nvSpPr>
        <dsp:cNvPr id="0" name=""/>
        <dsp:cNvSpPr/>
      </dsp:nvSpPr>
      <dsp:spPr>
        <a:xfrm>
          <a:off x="5169550" y="884013"/>
          <a:ext cx="1844761" cy="110685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CONTINUE TO CONSTITUTE AT LEAST 50% OF ELIGIBLE PREKINDERGARTEN </a:t>
          </a:r>
        </a:p>
      </dsp:txBody>
      <dsp:txXfrm>
        <a:off x="5201969" y="916432"/>
        <a:ext cx="1779923" cy="1042018"/>
      </dsp:txXfrm>
    </dsp:sp>
    <dsp:sp modelId="{661B9DA4-8265-4751-8AA7-FEFFE0C9CD8A}">
      <dsp:nvSpPr>
        <dsp:cNvPr id="0" name=""/>
        <dsp:cNvSpPr/>
      </dsp:nvSpPr>
      <dsp:spPr>
        <a:xfrm>
          <a:off x="7176650" y="1208691"/>
          <a:ext cx="391089" cy="45750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7176650" y="1300191"/>
        <a:ext cx="273762" cy="274500"/>
      </dsp:txXfrm>
    </dsp:sp>
    <dsp:sp modelId="{F2F4DE16-F4E3-40C9-99F1-E8BDC406B52B}">
      <dsp:nvSpPr>
        <dsp:cNvPr id="0" name=""/>
        <dsp:cNvSpPr/>
      </dsp:nvSpPr>
      <dsp:spPr>
        <a:xfrm>
          <a:off x="7752216" y="884013"/>
          <a:ext cx="1844761" cy="110685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PROVIDERS IN EACH COUNTY. </a:t>
          </a:r>
        </a:p>
      </dsp:txBody>
      <dsp:txXfrm>
        <a:off x="7784635" y="916432"/>
        <a:ext cx="1779923" cy="10420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B9AF9-20C9-42BD-A38F-D9229F322AFB}">
      <dsp:nvSpPr>
        <dsp:cNvPr id="0" name=""/>
        <dsp:cNvSpPr/>
      </dsp:nvSpPr>
      <dsp:spPr>
        <a:xfrm>
          <a:off x="0" y="0"/>
          <a:ext cx="5914209" cy="0"/>
        </a:xfrm>
        <a:prstGeom prst="line">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50DE5E83-2664-4847-AF67-4E41BB973DEA}">
      <dsp:nvSpPr>
        <dsp:cNvPr id="0" name=""/>
        <dsp:cNvSpPr/>
      </dsp:nvSpPr>
      <dsp:spPr>
        <a:xfrm>
          <a:off x="0" y="0"/>
          <a:ext cx="5914209" cy="65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(B) (1) THE DEPARTMENT SHALL ISSUE A WAIVER FROM THE </a:t>
          </a:r>
        </a:p>
      </dsp:txBody>
      <dsp:txXfrm>
        <a:off x="0" y="0"/>
        <a:ext cx="5914209" cy="656082"/>
      </dsp:txXfrm>
    </dsp:sp>
    <dsp:sp modelId="{321633FC-6AC5-4C56-8DEE-D4ADE7C97548}">
      <dsp:nvSpPr>
        <dsp:cNvPr id="0" name=""/>
        <dsp:cNvSpPr/>
      </dsp:nvSpPr>
      <dsp:spPr>
        <a:xfrm>
          <a:off x="0" y="656082"/>
          <a:ext cx="5914209" cy="0"/>
        </a:xfrm>
        <a:prstGeom prst="line">
          <a:avLst/>
        </a:prstGeom>
        <a:blipFill>
          <a:blip xmlns:r="http://schemas.openxmlformats.org/officeDocument/2006/relationships" r:embed="rId1">
            <a:duotone>
              <a:schemeClr val="accent2">
                <a:hueOff val="150515"/>
                <a:satOff val="1661"/>
                <a:lumOff val="1092"/>
                <a:alphaOff val="0"/>
                <a:shade val="74000"/>
                <a:satMod val="130000"/>
                <a:lumMod val="90000"/>
              </a:schemeClr>
              <a:schemeClr val="accent2">
                <a:hueOff val="150515"/>
                <a:satOff val="1661"/>
                <a:lumOff val="1092"/>
                <a:alphaOff val="0"/>
                <a:tint val="94000"/>
                <a:satMod val="120000"/>
                <a:lumMod val="104000"/>
              </a:schemeClr>
            </a:duotone>
          </a:blip>
          <a:tile tx="0" ty="0" sx="100000" sy="100000" flip="none" algn="tl"/>
        </a:blipFill>
        <a:ln w="9525" cap="flat" cmpd="sng" algn="ctr">
          <a:solidFill>
            <a:schemeClr val="accent2">
              <a:hueOff val="150515"/>
              <a:satOff val="1661"/>
              <a:lumOff val="1092"/>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B6B08277-342F-4FDF-9885-2432A790CA6D}">
      <dsp:nvSpPr>
        <dsp:cNvPr id="0" name=""/>
        <dsp:cNvSpPr/>
      </dsp:nvSpPr>
      <dsp:spPr>
        <a:xfrm>
          <a:off x="0" y="656082"/>
          <a:ext cx="5914209" cy="65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REQUIREMENTS OF THIS SECTION TO A COUNTY BOARD IF: </a:t>
          </a:r>
        </a:p>
      </dsp:txBody>
      <dsp:txXfrm>
        <a:off x="0" y="656082"/>
        <a:ext cx="5914209" cy="656082"/>
      </dsp:txXfrm>
    </dsp:sp>
    <dsp:sp modelId="{AA6374C7-2A76-44E6-BD90-3987BB739DFE}">
      <dsp:nvSpPr>
        <dsp:cNvPr id="0" name=""/>
        <dsp:cNvSpPr/>
      </dsp:nvSpPr>
      <dsp:spPr>
        <a:xfrm>
          <a:off x="0" y="1312164"/>
          <a:ext cx="5914209" cy="0"/>
        </a:xfrm>
        <a:prstGeom prst="line">
          <a:avLst/>
        </a:prstGeom>
        <a:blipFill>
          <a:blip xmlns:r="http://schemas.openxmlformats.org/officeDocument/2006/relationships" r:embed="rId1">
            <a:duotone>
              <a:schemeClr val="accent2">
                <a:hueOff val="301031"/>
                <a:satOff val="3323"/>
                <a:lumOff val="2185"/>
                <a:alphaOff val="0"/>
                <a:shade val="74000"/>
                <a:satMod val="130000"/>
                <a:lumMod val="90000"/>
              </a:schemeClr>
              <a:schemeClr val="accent2">
                <a:hueOff val="301031"/>
                <a:satOff val="3323"/>
                <a:lumOff val="2185"/>
                <a:alphaOff val="0"/>
                <a:tint val="94000"/>
                <a:satMod val="120000"/>
                <a:lumMod val="104000"/>
              </a:schemeClr>
            </a:duotone>
          </a:blip>
          <a:tile tx="0" ty="0" sx="100000" sy="100000" flip="none" algn="tl"/>
        </a:blipFill>
        <a:ln w="9525" cap="flat" cmpd="sng" algn="ctr">
          <a:solidFill>
            <a:schemeClr val="accent2">
              <a:hueOff val="301031"/>
              <a:satOff val="3323"/>
              <a:lumOff val="2185"/>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1DF7F2C9-1FB2-4AEF-8602-48B7FEAD417F}">
      <dsp:nvSpPr>
        <dsp:cNvPr id="0" name=""/>
        <dsp:cNvSpPr/>
      </dsp:nvSpPr>
      <dsp:spPr>
        <a:xfrm>
          <a:off x="0" y="1312164"/>
          <a:ext cx="5914209" cy="65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(I) ALL FAMILIES IN THE COUNTY WHO DESIRE TO ENROLL </a:t>
          </a:r>
        </a:p>
      </dsp:txBody>
      <dsp:txXfrm>
        <a:off x="0" y="1312164"/>
        <a:ext cx="5914209" cy="656082"/>
      </dsp:txXfrm>
    </dsp:sp>
    <dsp:sp modelId="{49981B55-A946-4C9D-B976-DE1D290CD309}">
      <dsp:nvSpPr>
        <dsp:cNvPr id="0" name=""/>
        <dsp:cNvSpPr/>
      </dsp:nvSpPr>
      <dsp:spPr>
        <a:xfrm>
          <a:off x="0" y="1968246"/>
          <a:ext cx="5914209" cy="0"/>
        </a:xfrm>
        <a:prstGeom prst="line">
          <a:avLst/>
        </a:prstGeom>
        <a:blipFill>
          <a:blip xmlns:r="http://schemas.openxmlformats.org/officeDocument/2006/relationships" r:embed="rId1">
            <a:duotone>
              <a:schemeClr val="accent2">
                <a:hueOff val="451546"/>
                <a:satOff val="4984"/>
                <a:lumOff val="3277"/>
                <a:alphaOff val="0"/>
                <a:shade val="74000"/>
                <a:satMod val="130000"/>
                <a:lumMod val="90000"/>
              </a:schemeClr>
              <a:schemeClr val="accent2">
                <a:hueOff val="451546"/>
                <a:satOff val="4984"/>
                <a:lumOff val="3277"/>
                <a:alphaOff val="0"/>
                <a:tint val="94000"/>
                <a:satMod val="120000"/>
                <a:lumMod val="104000"/>
              </a:schemeClr>
            </a:duotone>
          </a:blip>
          <a:tile tx="0" ty="0" sx="100000" sy="100000" flip="none" algn="tl"/>
        </a:blipFill>
        <a:ln w="9525" cap="flat" cmpd="sng" algn="ctr">
          <a:solidFill>
            <a:schemeClr val="accent2">
              <a:hueOff val="451546"/>
              <a:satOff val="4984"/>
              <a:lumOff val="3277"/>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FD18F88A-805A-44D4-9CAF-D1FDC090D221}">
      <dsp:nvSpPr>
        <dsp:cNvPr id="0" name=""/>
        <dsp:cNvSpPr/>
      </dsp:nvSpPr>
      <dsp:spPr>
        <a:xfrm>
          <a:off x="0" y="1968246"/>
          <a:ext cx="5914209" cy="65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THEIR ELIGIBLE CHILDREN WITH ELIGIBLE PREKINDERGARTEN PROVIDERS ARE </a:t>
          </a:r>
        </a:p>
      </dsp:txBody>
      <dsp:txXfrm>
        <a:off x="0" y="1968246"/>
        <a:ext cx="5914209" cy="656082"/>
      </dsp:txXfrm>
    </dsp:sp>
    <dsp:sp modelId="{4042DEE9-FEEC-48A9-BBDF-0C958483BBA2}">
      <dsp:nvSpPr>
        <dsp:cNvPr id="0" name=""/>
        <dsp:cNvSpPr/>
      </dsp:nvSpPr>
      <dsp:spPr>
        <a:xfrm>
          <a:off x="0" y="2624328"/>
          <a:ext cx="5914209" cy="0"/>
        </a:xfrm>
        <a:prstGeom prst="line">
          <a:avLst/>
        </a:prstGeom>
        <a:blipFill>
          <a:blip xmlns:r="http://schemas.openxmlformats.org/officeDocument/2006/relationships" r:embed="rId1">
            <a:duotone>
              <a:schemeClr val="accent2">
                <a:hueOff val="602061"/>
                <a:satOff val="6646"/>
                <a:lumOff val="4370"/>
                <a:alphaOff val="0"/>
                <a:shade val="74000"/>
                <a:satMod val="130000"/>
                <a:lumMod val="90000"/>
              </a:schemeClr>
              <a:schemeClr val="accent2">
                <a:hueOff val="602061"/>
                <a:satOff val="6646"/>
                <a:lumOff val="4370"/>
                <a:alphaOff val="0"/>
                <a:tint val="94000"/>
                <a:satMod val="120000"/>
                <a:lumMod val="104000"/>
              </a:schemeClr>
            </a:duotone>
          </a:blip>
          <a:tile tx="0" ty="0" sx="100000" sy="100000" flip="none" algn="tl"/>
        </a:blipFill>
        <a:ln w="9525" cap="flat" cmpd="sng" algn="ctr">
          <a:solidFill>
            <a:schemeClr val="accent2">
              <a:hueOff val="602061"/>
              <a:satOff val="6646"/>
              <a:lumOff val="437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43C33FBD-CB29-4F58-AA31-75DAFFDD219D}">
      <dsp:nvSpPr>
        <dsp:cNvPr id="0" name=""/>
        <dsp:cNvSpPr/>
      </dsp:nvSpPr>
      <dsp:spPr>
        <a:xfrm>
          <a:off x="0" y="2624328"/>
          <a:ext cx="5914209" cy="65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ABLE TO DO SO; OR </a:t>
          </a:r>
        </a:p>
      </dsp:txBody>
      <dsp:txXfrm>
        <a:off x="0" y="2624328"/>
        <a:ext cx="5914209" cy="656082"/>
      </dsp:txXfrm>
    </dsp:sp>
    <dsp:sp modelId="{5BC09EE6-3FD1-4C9B-96CB-6224447FDAEF}">
      <dsp:nvSpPr>
        <dsp:cNvPr id="0" name=""/>
        <dsp:cNvSpPr/>
      </dsp:nvSpPr>
      <dsp:spPr>
        <a:xfrm>
          <a:off x="0" y="3280410"/>
          <a:ext cx="5914209" cy="0"/>
        </a:xfrm>
        <a:prstGeom prst="line">
          <a:avLst/>
        </a:prstGeom>
        <a:blipFill>
          <a:blip xmlns:r="http://schemas.openxmlformats.org/officeDocument/2006/relationships" r:embed="rId1">
            <a:duotone>
              <a:schemeClr val="accent2">
                <a:hueOff val="752576"/>
                <a:satOff val="8307"/>
                <a:lumOff val="5462"/>
                <a:alphaOff val="0"/>
                <a:shade val="74000"/>
                <a:satMod val="130000"/>
                <a:lumMod val="90000"/>
              </a:schemeClr>
              <a:schemeClr val="accent2">
                <a:hueOff val="752576"/>
                <a:satOff val="8307"/>
                <a:lumOff val="5462"/>
                <a:alphaOff val="0"/>
                <a:tint val="94000"/>
                <a:satMod val="120000"/>
                <a:lumMod val="104000"/>
              </a:schemeClr>
            </a:duotone>
          </a:blip>
          <a:tile tx="0" ty="0" sx="100000" sy="100000" flip="none" algn="tl"/>
        </a:blipFill>
        <a:ln w="9525" cap="flat" cmpd="sng" algn="ctr">
          <a:solidFill>
            <a:schemeClr val="accent2">
              <a:hueOff val="752576"/>
              <a:satOff val="8307"/>
              <a:lumOff val="5462"/>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54894E36-5A22-4104-9B4D-40264D9D1B28}">
      <dsp:nvSpPr>
        <dsp:cNvPr id="0" name=""/>
        <dsp:cNvSpPr/>
      </dsp:nvSpPr>
      <dsp:spPr>
        <a:xfrm>
          <a:off x="0" y="3280410"/>
          <a:ext cx="5914209" cy="65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(II) AFTER REASONABLE CROSS–JURISDICTIONAL OR </a:t>
          </a:r>
        </a:p>
      </dsp:txBody>
      <dsp:txXfrm>
        <a:off x="0" y="3280410"/>
        <a:ext cx="5914209" cy="656082"/>
      </dsp:txXfrm>
    </dsp:sp>
    <dsp:sp modelId="{0BBC6C81-95CA-48E7-93C8-B490E6A1B56E}">
      <dsp:nvSpPr>
        <dsp:cNvPr id="0" name=""/>
        <dsp:cNvSpPr/>
      </dsp:nvSpPr>
      <dsp:spPr>
        <a:xfrm>
          <a:off x="0" y="3936492"/>
          <a:ext cx="5914209" cy="0"/>
        </a:xfrm>
        <a:prstGeom prst="line">
          <a:avLst/>
        </a:prstGeom>
        <a:blipFill>
          <a:blip xmlns:r="http://schemas.openxmlformats.org/officeDocument/2006/relationships" r:embed="rId1">
            <a:duotone>
              <a:schemeClr val="accent2">
                <a:hueOff val="903092"/>
                <a:satOff val="9969"/>
                <a:lumOff val="6555"/>
                <a:alphaOff val="0"/>
                <a:shade val="74000"/>
                <a:satMod val="130000"/>
                <a:lumMod val="90000"/>
              </a:schemeClr>
              <a:schemeClr val="accent2">
                <a:hueOff val="903092"/>
                <a:satOff val="9969"/>
                <a:lumOff val="6555"/>
                <a:alphaOff val="0"/>
                <a:tint val="94000"/>
                <a:satMod val="120000"/>
                <a:lumMod val="104000"/>
              </a:schemeClr>
            </a:duotone>
          </a:blip>
          <a:tile tx="0" ty="0" sx="100000" sy="100000" flip="none" algn="tl"/>
        </a:blipFill>
        <a:ln w="9525" cap="flat" cmpd="sng" algn="ctr">
          <a:solidFill>
            <a:schemeClr val="accent2">
              <a:hueOff val="903092"/>
              <a:satOff val="9969"/>
              <a:lumOff val="6555"/>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605B373D-A74D-4185-9CD4-0CC92CB4A972}">
      <dsp:nvSpPr>
        <dsp:cNvPr id="0" name=""/>
        <dsp:cNvSpPr/>
      </dsp:nvSpPr>
      <dsp:spPr>
        <a:xfrm>
          <a:off x="0" y="3936492"/>
          <a:ext cx="5914209" cy="65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REGIONAL EFFORTS, THERE ARE TOO FEW ELIGIBLE PRIVATE PROVIDERS TO MEET </a:t>
          </a:r>
        </a:p>
      </dsp:txBody>
      <dsp:txXfrm>
        <a:off x="0" y="3936492"/>
        <a:ext cx="5914209" cy="656082"/>
      </dsp:txXfrm>
    </dsp:sp>
    <dsp:sp modelId="{0EB0908F-B4E9-47AB-80B4-6D3D26CB31DE}">
      <dsp:nvSpPr>
        <dsp:cNvPr id="0" name=""/>
        <dsp:cNvSpPr/>
      </dsp:nvSpPr>
      <dsp:spPr>
        <a:xfrm>
          <a:off x="0" y="4592574"/>
          <a:ext cx="5914209" cy="0"/>
        </a:xfrm>
        <a:prstGeom prst="line">
          <a:avLst/>
        </a:prstGeom>
        <a:blipFill>
          <a:blip xmlns:r="http://schemas.openxmlformats.org/officeDocument/2006/relationships" r:embed="rId1">
            <a:duotone>
              <a:schemeClr val="accent2">
                <a:hueOff val="1053607"/>
                <a:satOff val="11630"/>
                <a:lumOff val="7647"/>
                <a:alphaOff val="0"/>
                <a:shade val="74000"/>
                <a:satMod val="130000"/>
                <a:lumMod val="90000"/>
              </a:schemeClr>
              <a:schemeClr val="accent2">
                <a:hueOff val="1053607"/>
                <a:satOff val="11630"/>
                <a:lumOff val="7647"/>
                <a:alphaOff val="0"/>
                <a:tint val="94000"/>
                <a:satMod val="120000"/>
                <a:lumMod val="104000"/>
              </a:schemeClr>
            </a:duotone>
          </a:blip>
          <a:tile tx="0" ty="0" sx="100000" sy="100000" flip="none" algn="tl"/>
        </a:blipFill>
        <a:ln w="9525" cap="flat" cmpd="sng" algn="ctr">
          <a:solidFill>
            <a:schemeClr val="accent2">
              <a:hueOff val="1053607"/>
              <a:satOff val="11630"/>
              <a:lumOff val="7647"/>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807098F2-4B60-4678-83D9-FACAAD65325B}">
      <dsp:nvSpPr>
        <dsp:cNvPr id="0" name=""/>
        <dsp:cNvSpPr/>
      </dsp:nvSpPr>
      <dsp:spPr>
        <a:xfrm>
          <a:off x="0" y="4592574"/>
          <a:ext cx="5914209" cy="65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THE MINIMUM REQUIREMENTS OF THIS SECTION. </a:t>
          </a:r>
        </a:p>
      </dsp:txBody>
      <dsp:txXfrm>
        <a:off x="0" y="4592574"/>
        <a:ext cx="5914209" cy="65608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9/21/2021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9/21/2021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arlychildhood.marylandpublicschools.org/system/files/filedepot/4/prekindergarten_expansion_grant_rfp_fy2021_release_3.17.20.doc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5.jpeg"/><Relationship Id="rId7" Type="http://schemas.openxmlformats.org/officeDocument/2006/relationships/diagramColors" Target="../diagrams/colors1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3.png"/><Relationship Id="rId7" Type="http://schemas.openxmlformats.org/officeDocument/2006/relationships/diagramColors" Target="../diagrams/colors1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3.png"/><Relationship Id="rId7" Type="http://schemas.openxmlformats.org/officeDocument/2006/relationships/diagramColors" Target="../diagrams/colors18.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mailto:info@mscca.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6E2FD-5616-48A3-AB14-8EE56C6B24F6}"/>
              </a:ext>
            </a:extLst>
          </p:cNvPr>
          <p:cNvSpPr>
            <a:spLocks noGrp="1"/>
          </p:cNvSpPr>
          <p:nvPr>
            <p:ph type="ctrTitle"/>
          </p:nvPr>
        </p:nvSpPr>
        <p:spPr/>
        <p:txBody>
          <a:bodyPr/>
          <a:lstStyle/>
          <a:p>
            <a:r>
              <a:rPr lang="en-US" dirty="0"/>
              <a:t>Maryland’s Blueprint for Education</a:t>
            </a:r>
          </a:p>
        </p:txBody>
      </p:sp>
      <p:sp>
        <p:nvSpPr>
          <p:cNvPr id="3" name="Subtitle 2">
            <a:extLst>
              <a:ext uri="{FF2B5EF4-FFF2-40B4-BE49-F238E27FC236}">
                <a16:creationId xmlns:a16="http://schemas.microsoft.com/office/drawing/2014/main" id="{35450AA4-83EC-4827-B9D1-374B7DEFBC67}"/>
              </a:ext>
            </a:extLst>
          </p:cNvPr>
          <p:cNvSpPr>
            <a:spLocks noGrp="1"/>
          </p:cNvSpPr>
          <p:nvPr>
            <p:ph type="subTitle" idx="1"/>
          </p:nvPr>
        </p:nvSpPr>
        <p:spPr/>
        <p:txBody>
          <a:bodyPr/>
          <a:lstStyle/>
          <a:p>
            <a:r>
              <a:rPr lang="en-US" dirty="0"/>
              <a:t>Kirwan Legislation</a:t>
            </a:r>
          </a:p>
          <a:p>
            <a:r>
              <a:rPr lang="en-US" dirty="0"/>
              <a:t>Universal Expansion of Kindergarten in Maryland</a:t>
            </a:r>
          </a:p>
        </p:txBody>
      </p:sp>
    </p:spTree>
    <p:extLst>
      <p:ext uri="{BB962C8B-B14F-4D97-AF65-F5344CB8AC3E}">
        <p14:creationId xmlns:p14="http://schemas.microsoft.com/office/powerpoint/2010/main" val="801947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0051050-B89E-49D3-826B-6A1EAC70A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33AF6E3-B8BA-445C-9EFB-E970BA4A09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a:gradFill>
            <a:gsLst>
              <a:gs pos="0">
                <a:schemeClr val="accent1">
                  <a:lumMod val="82000"/>
                  <a:lumOff val="18000"/>
                </a:schemeClr>
              </a:gs>
              <a:gs pos="100000">
                <a:schemeClr val="accent1">
                  <a:lumMod val="98000"/>
                </a:schemeClr>
              </a:gs>
            </a:gsLst>
            <a:lin ang="5400000" scaled="0"/>
          </a:gradFill>
        </p:spPr>
      </p:pic>
      <p:pic>
        <p:nvPicPr>
          <p:cNvPr id="12" name="Picture 11">
            <a:extLst>
              <a:ext uri="{FF2B5EF4-FFF2-40B4-BE49-F238E27FC236}">
                <a16:creationId xmlns:a16="http://schemas.microsoft.com/office/drawing/2014/main" id="{7664F659-1366-4A2A-BD0B-AB97FFD1AB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srcRect l="5622" t="32929" r="5622" b="21272"/>
          <a:stretch/>
        </p:blipFill>
        <p:spPr>
          <a:xfrm>
            <a:off x="5414212" y="2352170"/>
            <a:ext cx="1363576" cy="441158"/>
          </a:xfrm>
          <a:prstGeom prst="rect">
            <a:avLst/>
          </a:prstGeom>
        </p:spPr>
      </p:pic>
      <p:sp>
        <p:nvSpPr>
          <p:cNvPr id="2" name="Title 1">
            <a:extLst>
              <a:ext uri="{FF2B5EF4-FFF2-40B4-BE49-F238E27FC236}">
                <a16:creationId xmlns:a16="http://schemas.microsoft.com/office/drawing/2014/main" id="{F2EA8021-996D-4B88-90D3-350932CCDA67}"/>
              </a:ext>
            </a:extLst>
          </p:cNvPr>
          <p:cNvSpPr>
            <a:spLocks noGrp="1"/>
          </p:cNvSpPr>
          <p:nvPr>
            <p:ph type="title"/>
          </p:nvPr>
        </p:nvSpPr>
        <p:spPr>
          <a:xfrm>
            <a:off x="1295402" y="982132"/>
            <a:ext cx="9601196" cy="1368252"/>
          </a:xfrm>
        </p:spPr>
        <p:txBody>
          <a:bodyPr>
            <a:normAutofit/>
          </a:bodyPr>
          <a:lstStyle/>
          <a:p>
            <a:r>
              <a:rPr lang="en-US" dirty="0">
                <a:solidFill>
                  <a:srgbClr val="373737"/>
                </a:solidFill>
              </a:rPr>
              <a:t>The Charge</a:t>
            </a:r>
          </a:p>
        </p:txBody>
      </p:sp>
      <p:sp>
        <p:nvSpPr>
          <p:cNvPr id="3" name="Content Placeholder 2">
            <a:extLst>
              <a:ext uri="{FF2B5EF4-FFF2-40B4-BE49-F238E27FC236}">
                <a16:creationId xmlns:a16="http://schemas.microsoft.com/office/drawing/2014/main" id="{D1A9F68C-3B4F-49C4-ABEE-E3C1C6C4B5A3}"/>
              </a:ext>
            </a:extLst>
          </p:cNvPr>
          <p:cNvSpPr>
            <a:spLocks noGrp="1"/>
          </p:cNvSpPr>
          <p:nvPr>
            <p:ph idx="1"/>
          </p:nvPr>
        </p:nvSpPr>
        <p:spPr>
          <a:xfrm>
            <a:off x="1295401" y="2919662"/>
            <a:ext cx="9601196" cy="2956205"/>
          </a:xfrm>
        </p:spPr>
        <p:txBody>
          <a:bodyPr>
            <a:normAutofit/>
          </a:bodyPr>
          <a:lstStyle/>
          <a:p>
            <a:pPr>
              <a:lnSpc>
                <a:spcPct val="90000"/>
              </a:lnSpc>
            </a:pPr>
            <a:r>
              <a:rPr lang="en-US" sz="2000">
                <a:solidFill>
                  <a:srgbClr val="212121"/>
                </a:solidFill>
                <a:latin typeface="Arial" panose="020B0604020202020204" pitchFamily="34" charset="0"/>
              </a:rPr>
              <a:t>O</a:t>
            </a:r>
            <a:r>
              <a:rPr lang="en-US" sz="2000" b="0" i="0">
                <a:solidFill>
                  <a:srgbClr val="212121"/>
                </a:solidFill>
                <a:effectLst/>
                <a:latin typeface="Arial" panose="020B0604020202020204" pitchFamily="34" charset="0"/>
              </a:rPr>
              <a:t>ur legislature passed the landmark education legislation, the “Blueprint for Maryland’s Future”,</a:t>
            </a:r>
            <a:br>
              <a:rPr lang="en-US" sz="2000">
                <a:solidFill>
                  <a:srgbClr val="212121"/>
                </a:solidFill>
              </a:rPr>
            </a:br>
            <a:r>
              <a:rPr lang="en-US" sz="2000">
                <a:solidFill>
                  <a:srgbClr val="212121"/>
                </a:solidFill>
                <a:latin typeface="Arial" panose="020B0604020202020204" pitchFamily="34" charset="0"/>
              </a:rPr>
              <a:t>It</a:t>
            </a:r>
            <a:r>
              <a:rPr lang="en-US" sz="2000" b="0" i="0">
                <a:solidFill>
                  <a:srgbClr val="212121"/>
                </a:solidFill>
                <a:effectLst/>
                <a:latin typeface="Arial" panose="020B0604020202020204" pitchFamily="34" charset="0"/>
              </a:rPr>
              <a:t> has recommended a system of “mixed delivery” in order to provide prekindergarten to all four-year-olds and all low-income three-year-olds by 2030.</a:t>
            </a:r>
            <a:br>
              <a:rPr lang="en-US" sz="2000">
                <a:solidFill>
                  <a:srgbClr val="212121"/>
                </a:solidFill>
              </a:rPr>
            </a:br>
            <a:r>
              <a:rPr lang="en-US" sz="2000">
                <a:solidFill>
                  <a:srgbClr val="212121"/>
                </a:solidFill>
                <a:latin typeface="Arial" panose="020B0604020202020204" pitchFamily="34" charset="0"/>
              </a:rPr>
              <a:t>Community-based programs/providers and non public</a:t>
            </a:r>
            <a:r>
              <a:rPr lang="en-US" sz="2000" b="0" i="0">
                <a:solidFill>
                  <a:srgbClr val="212121"/>
                </a:solidFill>
                <a:effectLst/>
                <a:latin typeface="Arial" panose="020B0604020202020204" pitchFamily="34" charset="0"/>
              </a:rPr>
              <a:t> schools stand ready and have proven to provide high-quality prekindergarten to Maryland’s kids. It is, however, important that the expansion is done right, taking into account the needs of community-based child care programs/nonpublic schools as an equal partner in this endeavor.</a:t>
            </a:r>
            <a:br>
              <a:rPr lang="en-US" sz="2000">
                <a:solidFill>
                  <a:srgbClr val="212121"/>
                </a:solidFill>
              </a:rPr>
            </a:br>
            <a:endParaRPr lang="en-US" sz="2000">
              <a:solidFill>
                <a:srgbClr val="212121"/>
              </a:solidFill>
            </a:endParaRPr>
          </a:p>
        </p:txBody>
      </p:sp>
    </p:spTree>
    <p:extLst>
      <p:ext uri="{BB962C8B-B14F-4D97-AF65-F5344CB8AC3E}">
        <p14:creationId xmlns:p14="http://schemas.microsoft.com/office/powerpoint/2010/main" val="3552496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AF4C699-F4B5-49C9-AFA1-C0199211EF5D}"/>
              </a:ext>
            </a:extLst>
          </p:cNvPr>
          <p:cNvSpPr>
            <a:spLocks noGrp="1"/>
          </p:cNvSpPr>
          <p:nvPr>
            <p:ph type="title"/>
          </p:nvPr>
        </p:nvSpPr>
        <p:spPr>
          <a:xfrm>
            <a:off x="952108" y="954756"/>
            <a:ext cx="2730414" cy="4946003"/>
          </a:xfrm>
        </p:spPr>
        <p:txBody>
          <a:bodyPr>
            <a:normAutofit/>
          </a:bodyPr>
          <a:lstStyle/>
          <a:p>
            <a:r>
              <a:rPr lang="en-US" sz="3600" b="0" i="0">
                <a:solidFill>
                  <a:srgbClr val="FFFFFF"/>
                </a:solidFill>
                <a:effectLst/>
                <a:latin typeface="Arial" panose="020B0604020202020204" pitchFamily="34" charset="0"/>
              </a:rPr>
              <a:t>TALKING POINTS</a:t>
            </a:r>
            <a:endParaRPr lang="en-US" sz="3600">
              <a:solidFill>
                <a:srgbClr val="FFFFFF"/>
              </a:solidFill>
            </a:endParaRPr>
          </a:p>
        </p:txBody>
      </p:sp>
      <p:sp>
        <p:nvSpPr>
          <p:cNvPr id="14" name="Rectangle 13">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5C2EED-67E1-4B9D-9094-23B5561E901D}"/>
              </a:ext>
            </a:extLst>
          </p:cNvPr>
          <p:cNvSpPr>
            <a:spLocks noGrp="1"/>
          </p:cNvSpPr>
          <p:nvPr>
            <p:ph idx="1"/>
          </p:nvPr>
        </p:nvSpPr>
        <p:spPr>
          <a:xfrm>
            <a:off x="5140934" y="469900"/>
            <a:ext cx="5953630" cy="5405968"/>
          </a:xfrm>
        </p:spPr>
        <p:txBody>
          <a:bodyPr anchor="ctr">
            <a:normAutofit/>
          </a:bodyPr>
          <a:lstStyle/>
          <a:p>
            <a:pPr marL="0" indent="0">
              <a:lnSpc>
                <a:spcPct val="90000"/>
              </a:lnSpc>
              <a:buNone/>
            </a:pPr>
            <a:br>
              <a:rPr lang="en-US" sz="1700" dirty="0">
                <a:solidFill>
                  <a:srgbClr val="212121"/>
                </a:solidFill>
              </a:rPr>
            </a:br>
            <a:r>
              <a:rPr lang="en-US" sz="1700" dirty="0">
                <a:solidFill>
                  <a:srgbClr val="212121"/>
                </a:solidFill>
                <a:latin typeface="Arial" panose="020B0604020202020204" pitchFamily="34" charset="0"/>
              </a:rPr>
              <a:t>	</a:t>
            </a:r>
            <a:r>
              <a:rPr lang="en-US" sz="1700" b="0" i="0" dirty="0">
                <a:solidFill>
                  <a:srgbClr val="212121"/>
                </a:solidFill>
                <a:effectLst/>
                <a:latin typeface="Arial" panose="020B0604020202020204" pitchFamily="34" charset="0"/>
              </a:rPr>
              <a:t> A “mixed delivery” system of public and </a:t>
            </a:r>
            <a:r>
              <a:rPr lang="en-US" sz="1700" dirty="0">
                <a:solidFill>
                  <a:srgbClr val="212121"/>
                </a:solidFill>
                <a:latin typeface="Arial" panose="020B0604020202020204" pitchFamily="34" charset="0"/>
              </a:rPr>
              <a:t>c</a:t>
            </a:r>
            <a:r>
              <a:rPr lang="en-US" sz="1700" b="0" i="0" dirty="0">
                <a:solidFill>
                  <a:srgbClr val="212121"/>
                </a:solidFill>
                <a:effectLst/>
                <a:latin typeface="Arial" panose="020B0604020202020204" pitchFamily="34" charset="0"/>
              </a:rPr>
              <a:t>ommunity –	based providers will allow our state to quickly and 	effectively expand prekindergarten access for all 	Maryland four-year-</a:t>
            </a:r>
            <a:r>
              <a:rPr lang="en-US" sz="1700" b="0" i="0" dirty="0" err="1">
                <a:solidFill>
                  <a:srgbClr val="212121"/>
                </a:solidFill>
                <a:effectLst/>
                <a:latin typeface="Arial" panose="020B0604020202020204" pitchFamily="34" charset="0"/>
              </a:rPr>
              <a:t>olds</a:t>
            </a:r>
            <a:r>
              <a:rPr lang="en-US" sz="1700" b="0" i="0" dirty="0">
                <a:solidFill>
                  <a:srgbClr val="212121"/>
                </a:solidFill>
                <a:effectLst/>
                <a:latin typeface="Arial" panose="020B0604020202020204" pitchFamily="34" charset="0"/>
              </a:rPr>
              <a:t> and low-income Maryland 	three-year-</a:t>
            </a:r>
            <a:r>
              <a:rPr lang="en-US" sz="1700" b="0" i="0" dirty="0" err="1">
                <a:solidFill>
                  <a:srgbClr val="212121"/>
                </a:solidFill>
                <a:effectLst/>
                <a:latin typeface="Arial" panose="020B0604020202020204" pitchFamily="34" charset="0"/>
              </a:rPr>
              <a:t>olds</a:t>
            </a:r>
            <a:r>
              <a:rPr lang="en-US" sz="1700" b="0" i="0" dirty="0">
                <a:solidFill>
                  <a:srgbClr val="212121"/>
                </a:solidFill>
                <a:effectLst/>
                <a:latin typeface="Arial" panose="020B0604020202020204" pitchFamily="34" charset="0"/>
              </a:rPr>
              <a:t>.</a:t>
            </a:r>
          </a:p>
          <a:p>
            <a:pPr>
              <a:lnSpc>
                <a:spcPct val="90000"/>
              </a:lnSpc>
            </a:pPr>
            <a:r>
              <a:rPr lang="en-US" sz="1700" b="0" i="0" dirty="0">
                <a:solidFill>
                  <a:srgbClr val="212121"/>
                </a:solidFill>
                <a:effectLst/>
                <a:latin typeface="Arial" panose="020B0604020202020204" pitchFamily="34" charset="0"/>
              </a:rPr>
              <a:t> By and large, our public school systems do not have the space to add prekindergarten classrooms.</a:t>
            </a:r>
          </a:p>
          <a:p>
            <a:pPr>
              <a:lnSpc>
                <a:spcPct val="90000"/>
              </a:lnSpc>
            </a:pPr>
            <a:r>
              <a:rPr lang="en-US" sz="1700" b="0" i="0" dirty="0">
                <a:solidFill>
                  <a:srgbClr val="212121"/>
                </a:solidFill>
                <a:effectLst/>
                <a:latin typeface="Arial" panose="020B0604020202020204" pitchFamily="34" charset="0"/>
              </a:rPr>
              <a:t> Community-based </a:t>
            </a:r>
            <a:r>
              <a:rPr lang="en-US" sz="1700" dirty="0">
                <a:solidFill>
                  <a:srgbClr val="212121"/>
                </a:solidFill>
                <a:latin typeface="Arial" panose="020B0604020202020204" pitchFamily="34" charset="0"/>
              </a:rPr>
              <a:t>child care programs and n</a:t>
            </a:r>
            <a:r>
              <a:rPr lang="en-US" sz="1700" b="0" i="0" dirty="0">
                <a:solidFill>
                  <a:srgbClr val="212121"/>
                </a:solidFill>
                <a:effectLst/>
                <a:latin typeface="Arial" panose="020B0604020202020204" pitchFamily="34" charset="0"/>
              </a:rPr>
              <a:t>onpublic schools have capacity for hundreds of prekindergarten expansion sites throughout the state.</a:t>
            </a:r>
          </a:p>
          <a:p>
            <a:pPr>
              <a:lnSpc>
                <a:spcPct val="90000"/>
              </a:lnSpc>
            </a:pPr>
            <a:r>
              <a:rPr lang="en-US" sz="1700" b="0" i="0" dirty="0">
                <a:solidFill>
                  <a:srgbClr val="212121"/>
                </a:solidFill>
                <a:effectLst/>
                <a:latin typeface="Arial" panose="020B0604020202020204" pitchFamily="34" charset="0"/>
              </a:rPr>
              <a:t> The following provisions are necessary to make this prekindergarten expansion work:</a:t>
            </a:r>
          </a:p>
          <a:p>
            <a:pPr>
              <a:lnSpc>
                <a:spcPct val="90000"/>
              </a:lnSpc>
            </a:pPr>
            <a:r>
              <a:rPr lang="en-US" sz="1700" b="0" i="0" dirty="0">
                <a:solidFill>
                  <a:srgbClr val="212121"/>
                </a:solidFill>
                <a:effectLst/>
                <a:latin typeface="Arial" panose="020B0604020202020204" pitchFamily="34" charset="0"/>
              </a:rPr>
              <a:t>1. A goal of at least 50% of prekindergarten slots utilizing community-based providers.</a:t>
            </a:r>
            <a:br>
              <a:rPr lang="en-US" sz="1700" dirty="0">
                <a:solidFill>
                  <a:srgbClr val="212121"/>
                </a:solidFill>
              </a:rPr>
            </a:br>
            <a:r>
              <a:rPr lang="en-US" sz="1700" b="0" i="0" dirty="0">
                <a:solidFill>
                  <a:srgbClr val="212121"/>
                </a:solidFill>
                <a:effectLst/>
                <a:latin typeface="Arial" panose="020B0604020202020204" pitchFamily="34" charset="0"/>
              </a:rPr>
              <a:t>2. A sliding scale payment system by FY 2023, allowing parent cost to be based on income.</a:t>
            </a:r>
            <a:br>
              <a:rPr lang="en-US" sz="1700" dirty="0">
                <a:solidFill>
                  <a:srgbClr val="212121"/>
                </a:solidFill>
              </a:rPr>
            </a:br>
            <a:r>
              <a:rPr lang="en-US" sz="1700" b="0" i="0" dirty="0">
                <a:solidFill>
                  <a:srgbClr val="212121"/>
                </a:solidFill>
                <a:effectLst/>
                <a:latin typeface="Arial" panose="020B0604020202020204" pitchFamily="34" charset="0"/>
              </a:rPr>
              <a:t>3. Authority, oversight, and a funding should flow through the State Department of Education</a:t>
            </a:r>
            <a:br>
              <a:rPr lang="en-US" sz="1700" dirty="0">
                <a:solidFill>
                  <a:srgbClr val="212121"/>
                </a:solidFill>
              </a:rPr>
            </a:br>
            <a:endParaRPr lang="en-US" sz="1700" dirty="0">
              <a:solidFill>
                <a:srgbClr val="212121"/>
              </a:solidFill>
            </a:endParaRPr>
          </a:p>
        </p:txBody>
      </p:sp>
    </p:spTree>
    <p:extLst>
      <p:ext uri="{BB962C8B-B14F-4D97-AF65-F5344CB8AC3E}">
        <p14:creationId xmlns:p14="http://schemas.microsoft.com/office/powerpoint/2010/main" val="169943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4707075-25D1-495F-9D67-1D706D7A7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7540CD5-A20B-4B7C-822A-C9C9A7245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497E98-575C-4F02-BF7C-E8205C8F18E2}"/>
              </a:ext>
            </a:extLst>
          </p:cNvPr>
          <p:cNvSpPr>
            <a:spLocks noGrp="1"/>
          </p:cNvSpPr>
          <p:nvPr>
            <p:ph type="title"/>
          </p:nvPr>
        </p:nvSpPr>
        <p:spPr>
          <a:xfrm>
            <a:off x="1055599" y="1055077"/>
            <a:ext cx="2532909" cy="4794578"/>
          </a:xfrm>
        </p:spPr>
        <p:txBody>
          <a:bodyPr>
            <a:normAutofit/>
          </a:bodyPr>
          <a:lstStyle/>
          <a:p>
            <a:r>
              <a:rPr lang="en-US" dirty="0">
                <a:solidFill>
                  <a:srgbClr val="262626"/>
                </a:solidFill>
              </a:rPr>
              <a:t>Workforce</a:t>
            </a:r>
            <a:br>
              <a:rPr lang="en-US" dirty="0">
                <a:solidFill>
                  <a:srgbClr val="262626"/>
                </a:solidFill>
              </a:rPr>
            </a:br>
            <a:r>
              <a:rPr lang="en-US" dirty="0">
                <a:solidFill>
                  <a:srgbClr val="262626"/>
                </a:solidFill>
              </a:rPr>
              <a:t>Building Capacity</a:t>
            </a:r>
          </a:p>
        </p:txBody>
      </p:sp>
      <p:sp useBgFill="1">
        <p:nvSpPr>
          <p:cNvPr id="13" name="Rectangle 12">
            <a:extLst>
              <a:ext uri="{FF2B5EF4-FFF2-40B4-BE49-F238E27FC236}">
                <a16:creationId xmlns:a16="http://schemas.microsoft.com/office/drawing/2014/main" id="{65A3E01E-7BC8-4D86-8005-AB7C3F960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D19ACD4-FD8D-4BE7-AB4E-2B907EAAEA25}"/>
              </a:ext>
            </a:extLst>
          </p:cNvPr>
          <p:cNvGraphicFramePr>
            <a:graphicFrameLocks noGrp="1"/>
          </p:cNvGraphicFramePr>
          <p:nvPr>
            <p:ph idx="1"/>
            <p:extLst>
              <p:ext uri="{D42A27DB-BD31-4B8C-83A1-F6EECF244321}">
                <p14:modId xmlns:p14="http://schemas.microsoft.com/office/powerpoint/2010/main" val="1905087431"/>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7651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60B8D04-7886-495E-8603-ED50935EA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836186-8946-4965-AE23-738D8227298D}"/>
              </a:ext>
            </a:extLst>
          </p:cNvPr>
          <p:cNvSpPr>
            <a:spLocks noGrp="1"/>
          </p:cNvSpPr>
          <p:nvPr>
            <p:ph type="title"/>
          </p:nvPr>
        </p:nvSpPr>
        <p:spPr>
          <a:xfrm>
            <a:off x="8214359" y="982132"/>
            <a:ext cx="3352291" cy="4519508"/>
          </a:xfrm>
        </p:spPr>
        <p:txBody>
          <a:bodyPr>
            <a:normAutofit/>
          </a:bodyPr>
          <a:lstStyle/>
          <a:p>
            <a:pPr algn="l"/>
            <a:r>
              <a:rPr lang="en-US" sz="2800" b="1" i="0">
                <a:effectLst/>
                <a:latin typeface="Cambria" panose="02040503050406030204" pitchFamily="18" charset="0"/>
              </a:rPr>
              <a:t>The Coalition Building for Amendments</a:t>
            </a:r>
            <a:br>
              <a:rPr lang="en-US" sz="2800" b="1" i="0">
                <a:effectLst/>
                <a:latin typeface="Cambria" panose="02040503050406030204" pitchFamily="18" charset="0"/>
              </a:rPr>
            </a:br>
            <a:r>
              <a:rPr lang="en-US" sz="2800" b="1" i="0">
                <a:effectLst/>
                <a:latin typeface="Cambria" panose="02040503050406030204" pitchFamily="18" charset="0"/>
              </a:rPr>
              <a:t>Coalition </a:t>
            </a:r>
            <a:r>
              <a:rPr lang="en-US" sz="2800" b="1" u="sng">
                <a:latin typeface="Cambria" panose="02040503050406030204" pitchFamily="18" charset="0"/>
              </a:rPr>
              <a:t>S</a:t>
            </a:r>
            <a:r>
              <a:rPr lang="en-US" sz="2800" b="1" i="0" u="sng">
                <a:effectLst/>
                <a:latin typeface="Cambria" panose="02040503050406030204" pitchFamily="18" charset="0"/>
              </a:rPr>
              <a:t>upports:</a:t>
            </a:r>
            <a:br>
              <a:rPr lang="en-US" sz="2800" b="0" i="0">
                <a:effectLst/>
                <a:latin typeface="Arial" panose="020B0604020202020204" pitchFamily="34" charset="0"/>
              </a:rPr>
            </a:br>
            <a:endParaRPr lang="en-US" sz="2800"/>
          </a:p>
        </p:txBody>
      </p:sp>
      <p:cxnSp>
        <p:nvCxnSpPr>
          <p:cNvPr id="10" name="Straight Connector 9">
            <a:extLst>
              <a:ext uri="{FF2B5EF4-FFF2-40B4-BE49-F238E27FC236}">
                <a16:creationId xmlns:a16="http://schemas.microsoft.com/office/drawing/2014/main" id="{779BDDAC-D9CD-4654-A166-CF321C0CED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9264" y="5854475"/>
            <a:ext cx="587959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90B0DBFB-5FF6-42C2-B70F-42562653D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6" cy="6858000"/>
          </a:xfrm>
          <a:prstGeom prst="rect">
            <a:avLst/>
          </a:prstGeom>
          <a:blipFill dpi="0" rotWithShape="1">
            <a:blip r:embed="rId2"/>
            <a:srcRect/>
            <a:stretch>
              <a:fillRect/>
            </a:stretch>
          </a:blipFill>
          <a:ln>
            <a:noFill/>
          </a:ln>
          <a:effectLst>
            <a:innerShdw blurRad="88900" dist="254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9EEBD239-4698-4CD7-8B33-54FB055A01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9264" y="938687"/>
            <a:ext cx="587959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58F639F2-1700-492F-BDFF-6191046E778A}"/>
              </a:ext>
            </a:extLst>
          </p:cNvPr>
          <p:cNvSpPr>
            <a:spLocks noGrp="1"/>
          </p:cNvSpPr>
          <p:nvPr>
            <p:ph idx="1"/>
          </p:nvPr>
        </p:nvSpPr>
        <p:spPr>
          <a:xfrm>
            <a:off x="643467" y="643467"/>
            <a:ext cx="6247722" cy="5554133"/>
          </a:xfrm>
        </p:spPr>
        <p:txBody>
          <a:bodyPr anchor="ctr">
            <a:normAutofit/>
          </a:bodyPr>
          <a:lstStyle/>
          <a:p>
            <a:pPr marL="0" indent="0">
              <a:lnSpc>
                <a:spcPct val="90000"/>
              </a:lnSpc>
              <a:buNone/>
            </a:pPr>
            <a:endParaRPr lang="en-US" sz="1500" b="0" i="0">
              <a:solidFill>
                <a:srgbClr val="212121"/>
              </a:solidFill>
              <a:effectLst/>
              <a:latin typeface="Arial" panose="020B0604020202020204" pitchFamily="34" charset="0"/>
            </a:endParaRPr>
          </a:p>
          <a:p>
            <a:pPr marL="0" indent="0">
              <a:lnSpc>
                <a:spcPct val="90000"/>
              </a:lnSpc>
              <a:buNone/>
            </a:pPr>
            <a:r>
              <a:rPr lang="en-US" sz="1500" b="0" i="0">
                <a:solidFill>
                  <a:srgbClr val="212121"/>
                </a:solidFill>
                <a:effectLst/>
                <a:latin typeface="Arial" panose="020B0604020202020204" pitchFamily="34" charset="0"/>
              </a:rPr>
              <a:t> </a:t>
            </a:r>
          </a:p>
          <a:p>
            <a:pPr>
              <a:lnSpc>
                <a:spcPct val="90000"/>
              </a:lnSpc>
            </a:pPr>
            <a:r>
              <a:rPr lang="en-US" sz="1500" b="0" i="0">
                <a:solidFill>
                  <a:srgbClr val="212121"/>
                </a:solidFill>
                <a:effectLst/>
                <a:latin typeface="Arial" panose="020B0604020202020204" pitchFamily="34" charset="0"/>
              </a:rPr>
              <a:t>1. </a:t>
            </a:r>
            <a:r>
              <a:rPr lang="en-US" sz="1500" b="0" i="0">
                <a:solidFill>
                  <a:srgbClr val="212121"/>
                </a:solidFill>
                <a:effectLst/>
                <a:latin typeface="Cambria" panose="02040503050406030204" pitchFamily="18" charset="0"/>
              </a:rPr>
              <a:t>A goal of at least 50% of slots utilizing community-based providers.  </a:t>
            </a:r>
            <a:endParaRPr lang="en-US" sz="1500" b="0" i="0">
              <a:solidFill>
                <a:srgbClr val="212121"/>
              </a:solidFill>
              <a:effectLst/>
              <a:latin typeface="Arial" panose="020B0604020202020204" pitchFamily="34" charset="0"/>
            </a:endParaRPr>
          </a:p>
          <a:p>
            <a:pPr marL="0" indent="0">
              <a:lnSpc>
                <a:spcPct val="90000"/>
              </a:lnSpc>
              <a:buNone/>
            </a:pPr>
            <a:r>
              <a:rPr lang="en-US" sz="1500" b="0" i="0">
                <a:solidFill>
                  <a:srgbClr val="212121"/>
                </a:solidFill>
                <a:effectLst/>
                <a:latin typeface="Arial" panose="020B0604020202020204" pitchFamily="34" charset="0"/>
              </a:rPr>
              <a:t> </a:t>
            </a:r>
          </a:p>
          <a:p>
            <a:pPr>
              <a:lnSpc>
                <a:spcPct val="90000"/>
              </a:lnSpc>
            </a:pPr>
            <a:r>
              <a:rPr lang="en-US" sz="1500" b="0" i="0">
                <a:solidFill>
                  <a:srgbClr val="212121"/>
                </a:solidFill>
                <a:effectLst/>
                <a:latin typeface="Arial" panose="020B0604020202020204" pitchFamily="34" charset="0"/>
              </a:rPr>
              <a:t>2. </a:t>
            </a:r>
            <a:r>
              <a:rPr lang="en-US" sz="1500" b="0" i="0">
                <a:solidFill>
                  <a:srgbClr val="212121"/>
                </a:solidFill>
                <a:effectLst/>
                <a:latin typeface="Cambria" panose="02040503050406030204" pitchFamily="18" charset="0"/>
              </a:rPr>
              <a:t>Establish a sliding scale payment system to be in effect by FY 2023.</a:t>
            </a:r>
            <a:endParaRPr lang="en-US" sz="1500" b="0" i="0">
              <a:solidFill>
                <a:srgbClr val="212121"/>
              </a:solidFill>
              <a:effectLst/>
              <a:latin typeface="Arial" panose="020B0604020202020204" pitchFamily="34" charset="0"/>
            </a:endParaRPr>
          </a:p>
          <a:p>
            <a:pPr marL="0" indent="0">
              <a:lnSpc>
                <a:spcPct val="90000"/>
              </a:lnSpc>
              <a:buNone/>
            </a:pPr>
            <a:r>
              <a:rPr lang="en-US" sz="1500" b="0" i="0">
                <a:solidFill>
                  <a:srgbClr val="212121"/>
                </a:solidFill>
                <a:effectLst/>
                <a:latin typeface="Arial" panose="020B0604020202020204" pitchFamily="34" charset="0"/>
              </a:rPr>
              <a:t> </a:t>
            </a:r>
          </a:p>
          <a:p>
            <a:pPr>
              <a:lnSpc>
                <a:spcPct val="90000"/>
              </a:lnSpc>
            </a:pPr>
            <a:r>
              <a:rPr lang="en-US" sz="1500" b="0" i="0">
                <a:solidFill>
                  <a:srgbClr val="212121"/>
                </a:solidFill>
                <a:effectLst/>
                <a:latin typeface="Arial" panose="020B0604020202020204" pitchFamily="34" charset="0"/>
              </a:rPr>
              <a:t>3. </a:t>
            </a:r>
            <a:r>
              <a:rPr lang="en-US" sz="1500" b="0" i="0">
                <a:solidFill>
                  <a:srgbClr val="212121"/>
                </a:solidFill>
                <a:effectLst/>
                <a:latin typeface="Cambria" panose="02040503050406030204" pitchFamily="18" charset="0"/>
              </a:rPr>
              <a:t>Authority, oversight, and a funding model wherein the money flows to all public and eligible private expansion sites from MSDE.</a:t>
            </a:r>
            <a:endParaRPr lang="en-US" sz="1500" b="0" i="0">
              <a:solidFill>
                <a:srgbClr val="212121"/>
              </a:solidFill>
              <a:effectLst/>
              <a:latin typeface="Arial" panose="020B0604020202020204" pitchFamily="34" charset="0"/>
            </a:endParaRPr>
          </a:p>
          <a:p>
            <a:pPr marL="0" indent="0">
              <a:lnSpc>
                <a:spcPct val="90000"/>
              </a:lnSpc>
              <a:buNone/>
            </a:pPr>
            <a:r>
              <a:rPr lang="en-US" sz="1500" b="0" i="0">
                <a:solidFill>
                  <a:srgbClr val="212121"/>
                </a:solidFill>
                <a:effectLst/>
                <a:latin typeface="Arial" panose="020B0604020202020204" pitchFamily="34" charset="0"/>
              </a:rPr>
              <a:t> </a:t>
            </a:r>
          </a:p>
          <a:p>
            <a:pPr>
              <a:lnSpc>
                <a:spcPct val="90000"/>
              </a:lnSpc>
            </a:pPr>
            <a:r>
              <a:rPr lang="en-US" sz="1500" b="0" i="0">
                <a:solidFill>
                  <a:srgbClr val="212121"/>
                </a:solidFill>
                <a:effectLst/>
                <a:latin typeface="Arial" panose="020B0604020202020204" pitchFamily="34" charset="0"/>
              </a:rPr>
              <a:t>4. </a:t>
            </a:r>
            <a:r>
              <a:rPr lang="en-US" sz="1500" b="0" i="0">
                <a:solidFill>
                  <a:srgbClr val="212121"/>
                </a:solidFill>
                <a:effectLst/>
                <a:latin typeface="Cambria" panose="02040503050406030204" pitchFamily="18" charset="0"/>
              </a:rPr>
              <a:t>Alternative pathways to teacher certification must be created for those currently working in community-based programs and community-based settings should be allowed to hire teachers that hold a bachelor’s degree and pursue certification, as allowed in public schools.</a:t>
            </a:r>
            <a:endParaRPr lang="en-US" sz="1500" b="0" i="0">
              <a:solidFill>
                <a:srgbClr val="212121"/>
              </a:solidFill>
              <a:effectLst/>
              <a:latin typeface="Arial" panose="020B0604020202020204" pitchFamily="34" charset="0"/>
            </a:endParaRPr>
          </a:p>
          <a:p>
            <a:pPr marL="0" indent="0">
              <a:lnSpc>
                <a:spcPct val="90000"/>
              </a:lnSpc>
              <a:buNone/>
            </a:pPr>
            <a:r>
              <a:rPr lang="en-US" sz="1500" b="0" i="0">
                <a:solidFill>
                  <a:srgbClr val="212121"/>
                </a:solidFill>
                <a:effectLst/>
                <a:latin typeface="Arial" panose="020B0604020202020204" pitchFamily="34" charset="0"/>
              </a:rPr>
              <a:t> </a:t>
            </a:r>
          </a:p>
          <a:p>
            <a:pPr>
              <a:lnSpc>
                <a:spcPct val="90000"/>
              </a:lnSpc>
            </a:pPr>
            <a:r>
              <a:rPr lang="en-US" sz="1500" b="0" i="0">
                <a:solidFill>
                  <a:srgbClr val="212121"/>
                </a:solidFill>
                <a:effectLst/>
                <a:latin typeface="Arial" panose="020B0604020202020204" pitchFamily="34" charset="0"/>
              </a:rPr>
              <a:t>5. </a:t>
            </a:r>
            <a:r>
              <a:rPr lang="en-US" sz="1500" b="0" i="0">
                <a:solidFill>
                  <a:srgbClr val="212121"/>
                </a:solidFill>
                <a:effectLst/>
                <a:latin typeface="Cambria" panose="02040503050406030204" pitchFamily="18" charset="0"/>
              </a:rPr>
              <a:t>Pre-K Expansion sites to be eligible to participate at EXCELS Level 3 and be allotted 5 years to get to an EXCELS level 5.</a:t>
            </a:r>
            <a:endParaRPr lang="en-US" sz="1500" b="0" i="0">
              <a:solidFill>
                <a:srgbClr val="212121"/>
              </a:solidFill>
              <a:effectLst/>
              <a:latin typeface="Arial" panose="020B0604020202020204" pitchFamily="34" charset="0"/>
            </a:endParaRPr>
          </a:p>
          <a:p>
            <a:pPr>
              <a:lnSpc>
                <a:spcPct val="90000"/>
              </a:lnSpc>
            </a:pPr>
            <a:endParaRPr lang="en-US" sz="1500">
              <a:solidFill>
                <a:srgbClr val="212121"/>
              </a:solidFill>
            </a:endParaRPr>
          </a:p>
        </p:txBody>
      </p:sp>
    </p:spTree>
    <p:extLst>
      <p:ext uri="{BB962C8B-B14F-4D97-AF65-F5344CB8AC3E}">
        <p14:creationId xmlns:p14="http://schemas.microsoft.com/office/powerpoint/2010/main" val="166256548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4707075-25D1-495F-9D67-1D706D7A7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7540CD5-A20B-4B7C-822A-C9C9A7245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196F1C-0D90-42C1-9D52-F33D52A34D5B}"/>
              </a:ext>
            </a:extLst>
          </p:cNvPr>
          <p:cNvSpPr>
            <a:spLocks noGrp="1"/>
          </p:cNvSpPr>
          <p:nvPr>
            <p:ph type="title"/>
          </p:nvPr>
        </p:nvSpPr>
        <p:spPr>
          <a:xfrm>
            <a:off x="1055599" y="1055077"/>
            <a:ext cx="2532909" cy="4794578"/>
          </a:xfrm>
        </p:spPr>
        <p:txBody>
          <a:bodyPr>
            <a:normAutofit/>
          </a:bodyPr>
          <a:lstStyle/>
          <a:p>
            <a:pPr>
              <a:lnSpc>
                <a:spcPct val="90000"/>
              </a:lnSpc>
            </a:pPr>
            <a:br>
              <a:rPr lang="en-US" sz="4100" u="sng">
                <a:solidFill>
                  <a:srgbClr val="262626"/>
                </a:solidFill>
                <a:effectLst/>
                <a:latin typeface="Arial" panose="020B0604020202020204" pitchFamily="34" charset="0"/>
                <a:ea typeface="Calibri" panose="020F0502020204030204" pitchFamily="34" charset="0"/>
                <a:cs typeface="Times New Roman" panose="02020603050405020304" pitchFamily="18" charset="0"/>
              </a:rPr>
            </a:br>
            <a:r>
              <a:rPr lang="en-US" sz="4100" u="sng">
                <a:solidFill>
                  <a:srgbClr val="262626"/>
                </a:solidFill>
                <a:effectLst/>
                <a:latin typeface="Arial" panose="020B0604020202020204" pitchFamily="34" charset="0"/>
                <a:ea typeface="Calibri" panose="020F0502020204030204" pitchFamily="34" charset="0"/>
                <a:cs typeface="Times New Roman" panose="02020603050405020304" pitchFamily="18" charset="0"/>
              </a:rPr>
              <a:t>Impact of HB 1300/SB 1800 on private programs:</a:t>
            </a:r>
            <a:br>
              <a:rPr lang="en-US" sz="41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br>
            <a:endParaRPr lang="en-US" sz="4100">
              <a:solidFill>
                <a:srgbClr val="262626"/>
              </a:solidFill>
            </a:endParaRPr>
          </a:p>
        </p:txBody>
      </p:sp>
      <p:sp useBgFill="1">
        <p:nvSpPr>
          <p:cNvPr id="13" name="Rectangle 12">
            <a:extLst>
              <a:ext uri="{FF2B5EF4-FFF2-40B4-BE49-F238E27FC236}">
                <a16:creationId xmlns:a16="http://schemas.microsoft.com/office/drawing/2014/main" id="{65A3E01E-7BC8-4D86-8005-AB7C3F960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C06948D-536B-442D-8928-DB8793275BC6}"/>
              </a:ext>
            </a:extLst>
          </p:cNvPr>
          <p:cNvGraphicFramePr>
            <a:graphicFrameLocks noGrp="1"/>
          </p:cNvGraphicFramePr>
          <p:nvPr>
            <p:ph idx="1"/>
            <p:extLst>
              <p:ext uri="{D42A27DB-BD31-4B8C-83A1-F6EECF244321}">
                <p14:modId xmlns:p14="http://schemas.microsoft.com/office/powerpoint/2010/main" val="2908364145"/>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0911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6F4E4-55FB-4B94-BCA8-79FA692F7A7C}"/>
              </a:ext>
            </a:extLst>
          </p:cNvPr>
          <p:cNvSpPr>
            <a:spLocks noGrp="1"/>
          </p:cNvSpPr>
          <p:nvPr>
            <p:ph type="title"/>
          </p:nvPr>
        </p:nvSpPr>
        <p:spPr>
          <a:xfrm>
            <a:off x="1295402" y="982132"/>
            <a:ext cx="9601196" cy="1303867"/>
          </a:xfrm>
        </p:spPr>
        <p:txBody>
          <a:bodyPr>
            <a:normAutofit/>
          </a:bodyPr>
          <a:lstStyle/>
          <a:p>
            <a:r>
              <a:rPr lang="en-US" dirty="0">
                <a:solidFill>
                  <a:srgbClr val="262626"/>
                </a:solidFill>
              </a:rPr>
              <a:t>Updates to timeline</a:t>
            </a:r>
          </a:p>
        </p:txBody>
      </p:sp>
      <p:graphicFrame>
        <p:nvGraphicFramePr>
          <p:cNvPr id="5" name="Content Placeholder 2">
            <a:extLst>
              <a:ext uri="{FF2B5EF4-FFF2-40B4-BE49-F238E27FC236}">
                <a16:creationId xmlns:a16="http://schemas.microsoft.com/office/drawing/2014/main" id="{027A08F8-FFCB-40EF-BB03-613AE4466323}"/>
              </a:ext>
            </a:extLst>
          </p:cNvPr>
          <p:cNvGraphicFramePr>
            <a:graphicFrameLocks noGrp="1"/>
          </p:cNvGraphicFramePr>
          <p:nvPr>
            <p:ph idx="1"/>
            <p:extLst>
              <p:ext uri="{D42A27DB-BD31-4B8C-83A1-F6EECF244321}">
                <p14:modId xmlns:p14="http://schemas.microsoft.com/office/powerpoint/2010/main" val="52166268"/>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6043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4707075-25D1-495F-9D67-1D706D7A7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7540CD5-A20B-4B7C-822A-C9C9A7245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E0319C-FFDA-4543-BD40-5C62EB949FDB}"/>
              </a:ext>
            </a:extLst>
          </p:cNvPr>
          <p:cNvSpPr>
            <a:spLocks noGrp="1"/>
          </p:cNvSpPr>
          <p:nvPr>
            <p:ph type="title"/>
          </p:nvPr>
        </p:nvSpPr>
        <p:spPr>
          <a:xfrm>
            <a:off x="1055599" y="1055077"/>
            <a:ext cx="2532909" cy="4794578"/>
          </a:xfrm>
        </p:spPr>
        <p:txBody>
          <a:bodyPr>
            <a:normAutofit/>
          </a:bodyPr>
          <a:lstStyle/>
          <a:p>
            <a:r>
              <a:rPr lang="en-US" sz="3400" dirty="0">
                <a:solidFill>
                  <a:srgbClr val="262626"/>
                </a:solidFill>
              </a:rPr>
              <a:t>Program Requirements for Participation </a:t>
            </a:r>
          </a:p>
        </p:txBody>
      </p:sp>
      <p:sp useBgFill="1">
        <p:nvSpPr>
          <p:cNvPr id="39" name="Rectangle 38">
            <a:extLst>
              <a:ext uri="{FF2B5EF4-FFF2-40B4-BE49-F238E27FC236}">
                <a16:creationId xmlns:a16="http://schemas.microsoft.com/office/drawing/2014/main" id="{65A3E01E-7BC8-4D86-8005-AB7C3F960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 name="Content Placeholder 2">
            <a:extLst>
              <a:ext uri="{FF2B5EF4-FFF2-40B4-BE49-F238E27FC236}">
                <a16:creationId xmlns:a16="http://schemas.microsoft.com/office/drawing/2014/main" id="{F1841C48-65DC-4D0D-A5D2-9CADAB5ABEAA}"/>
              </a:ext>
            </a:extLst>
          </p:cNvPr>
          <p:cNvGraphicFramePr>
            <a:graphicFrameLocks noGrp="1"/>
          </p:cNvGraphicFramePr>
          <p:nvPr>
            <p:ph idx="1"/>
            <p:extLst>
              <p:ext uri="{D42A27DB-BD31-4B8C-83A1-F6EECF244321}">
                <p14:modId xmlns:p14="http://schemas.microsoft.com/office/powerpoint/2010/main" val="1684925272"/>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7279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EACA4B7-F5B3-4297-99A3-781E84B572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4C880DD-7329-423E-A31B-F770EF69D1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211944E6-18F4-402F-9D59-9A8A5C35D563}"/>
              </a:ext>
            </a:extLst>
          </p:cNvPr>
          <p:cNvSpPr>
            <a:spLocks noGrp="1"/>
          </p:cNvSpPr>
          <p:nvPr>
            <p:ph type="title"/>
          </p:nvPr>
        </p:nvSpPr>
        <p:spPr>
          <a:xfrm>
            <a:off x="1295402" y="982132"/>
            <a:ext cx="9601196" cy="1303867"/>
          </a:xfrm>
        </p:spPr>
        <p:txBody>
          <a:bodyPr>
            <a:normAutofit fontScale="90000"/>
          </a:bodyPr>
          <a:lstStyle/>
          <a:p>
            <a:r>
              <a:rPr lang="en-US" dirty="0">
                <a:solidFill>
                  <a:srgbClr val="262626"/>
                </a:solidFill>
              </a:rPr>
              <a:t>Pre-K Participation Requirements Continued…</a:t>
            </a:r>
          </a:p>
        </p:txBody>
      </p:sp>
      <p:graphicFrame>
        <p:nvGraphicFramePr>
          <p:cNvPr id="5" name="Content Placeholder 2">
            <a:extLst>
              <a:ext uri="{FF2B5EF4-FFF2-40B4-BE49-F238E27FC236}">
                <a16:creationId xmlns:a16="http://schemas.microsoft.com/office/drawing/2014/main" id="{53216B47-6465-4AED-87E6-E9CACC8CDCC9}"/>
              </a:ext>
            </a:extLst>
          </p:cNvPr>
          <p:cNvGraphicFramePr>
            <a:graphicFrameLocks noGrp="1"/>
          </p:cNvGraphicFramePr>
          <p:nvPr>
            <p:ph idx="1"/>
            <p:extLst>
              <p:ext uri="{D42A27DB-BD31-4B8C-83A1-F6EECF244321}">
                <p14:modId xmlns:p14="http://schemas.microsoft.com/office/powerpoint/2010/main" val="3448241610"/>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61699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0A460-5640-4905-9DF6-B5DB09B7D331}"/>
              </a:ext>
            </a:extLst>
          </p:cNvPr>
          <p:cNvSpPr>
            <a:spLocks noGrp="1"/>
          </p:cNvSpPr>
          <p:nvPr>
            <p:ph type="title"/>
          </p:nvPr>
        </p:nvSpPr>
        <p:spPr>
          <a:xfrm>
            <a:off x="1295402" y="982132"/>
            <a:ext cx="9601196" cy="1303867"/>
          </a:xfrm>
        </p:spPr>
        <p:txBody>
          <a:bodyPr>
            <a:normAutofit/>
          </a:bodyPr>
          <a:lstStyle/>
          <a:p>
            <a:pPr>
              <a:lnSpc>
                <a:spcPct val="90000"/>
              </a:lnSpc>
            </a:pPr>
            <a:r>
              <a:rPr lang="en-US" sz="4100" dirty="0">
                <a:solidFill>
                  <a:srgbClr val="262626"/>
                </a:solidFill>
              </a:rPr>
              <a:t>50/50 </a:t>
            </a:r>
            <a:br>
              <a:rPr lang="en-US" sz="4100" dirty="0">
                <a:solidFill>
                  <a:srgbClr val="262626"/>
                </a:solidFill>
              </a:rPr>
            </a:br>
            <a:r>
              <a:rPr lang="en-US" sz="4100" dirty="0">
                <a:solidFill>
                  <a:srgbClr val="262626"/>
                </a:solidFill>
              </a:rPr>
              <a:t>We Need to be READY</a:t>
            </a:r>
          </a:p>
        </p:txBody>
      </p:sp>
      <p:graphicFrame>
        <p:nvGraphicFramePr>
          <p:cNvPr id="5" name="Content Placeholder 2">
            <a:extLst>
              <a:ext uri="{FF2B5EF4-FFF2-40B4-BE49-F238E27FC236}">
                <a16:creationId xmlns:a16="http://schemas.microsoft.com/office/drawing/2014/main" id="{C3AB6D0D-41A3-4987-AE55-AD8751206DB4}"/>
              </a:ext>
            </a:extLst>
          </p:cNvPr>
          <p:cNvGraphicFramePr>
            <a:graphicFrameLocks noGrp="1"/>
          </p:cNvGraphicFramePr>
          <p:nvPr>
            <p:ph idx="1"/>
            <p:extLst>
              <p:ext uri="{D42A27DB-BD31-4B8C-83A1-F6EECF244321}">
                <p14:modId xmlns:p14="http://schemas.microsoft.com/office/powerpoint/2010/main" val="558293377"/>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0985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D8B09-87DB-4005-BB66-5DD1FC0A67BF}"/>
              </a:ext>
            </a:extLst>
          </p:cNvPr>
          <p:cNvSpPr>
            <a:spLocks noGrp="1"/>
          </p:cNvSpPr>
          <p:nvPr>
            <p:ph type="title"/>
          </p:nvPr>
        </p:nvSpPr>
        <p:spPr/>
        <p:txBody>
          <a:bodyPr>
            <a:normAutofit fontScale="90000"/>
          </a:bodyPr>
          <a:lstStyle/>
          <a:p>
            <a:r>
              <a:rPr lang="en-US" dirty="0"/>
              <a:t>Early Childhood and Prekindergarten</a:t>
            </a:r>
            <a:br>
              <a:rPr lang="en-US" dirty="0"/>
            </a:br>
            <a:r>
              <a:rPr lang="en-US" dirty="0"/>
              <a:t>Per Pupil Funding</a:t>
            </a:r>
          </a:p>
        </p:txBody>
      </p:sp>
      <p:sp>
        <p:nvSpPr>
          <p:cNvPr id="3" name="Content Placeholder 2">
            <a:extLst>
              <a:ext uri="{FF2B5EF4-FFF2-40B4-BE49-F238E27FC236}">
                <a16:creationId xmlns:a16="http://schemas.microsoft.com/office/drawing/2014/main" id="{576B1CC8-99FA-4EFA-AE83-1E95A0683906}"/>
              </a:ext>
            </a:extLst>
          </p:cNvPr>
          <p:cNvSpPr>
            <a:spLocks noGrp="1"/>
          </p:cNvSpPr>
          <p:nvPr>
            <p:ph idx="1"/>
          </p:nvPr>
        </p:nvSpPr>
        <p:spPr/>
        <p:txBody>
          <a:bodyPr>
            <a:normAutofit fontScale="62500" lnSpcReduction="20000"/>
          </a:bodyPr>
          <a:lstStyle/>
          <a:p>
            <a:r>
              <a:rPr lang="en-US" dirty="0"/>
              <a:t>IN FISCAL YEAR 2023, $10,094; </a:t>
            </a:r>
          </a:p>
          <a:p>
            <a:r>
              <a:rPr lang="en-US" dirty="0"/>
              <a:t>IN FISCAL YEAR 2024, $11,594; </a:t>
            </a:r>
          </a:p>
          <a:p>
            <a:r>
              <a:rPr lang="en-US" dirty="0"/>
              <a:t>IN FISCAL YEAR 2025, $13,003; </a:t>
            </a:r>
          </a:p>
          <a:p>
            <a:r>
              <a:rPr lang="en-US" dirty="0"/>
              <a:t>IN FISCAL YEAR 2026, $14,473; </a:t>
            </a:r>
          </a:p>
          <a:p>
            <a:r>
              <a:rPr lang="en-US" dirty="0"/>
              <a:t>IN FISCAL YEAR 2027, $15,598</a:t>
            </a:r>
          </a:p>
          <a:p>
            <a:r>
              <a:rPr lang="en-US" dirty="0"/>
              <a:t>IN FISCAL YEAR 2028, $16,811; </a:t>
            </a:r>
          </a:p>
          <a:p>
            <a:r>
              <a:rPr lang="en-US" dirty="0"/>
              <a:t>IN FISCAL YEAR 2029, $18,118; </a:t>
            </a:r>
          </a:p>
          <a:p>
            <a:r>
              <a:rPr lang="en-US" dirty="0"/>
              <a:t>IN FISCAL YEAR 2030, $19,526; AND </a:t>
            </a:r>
          </a:p>
          <a:p>
            <a:r>
              <a:rPr lang="en-US" dirty="0"/>
              <a:t> IN SUBSEQUENT FISCAL YEARS, THE PER PUPIL 5 AMOUNT FOR THE PRIOR FISCAL YEAR INCREASED BY THE INFLATION ADJUSTMENT 6 ROUNDED TO THE NEAREST WHOLE DOLLAR. </a:t>
            </a:r>
          </a:p>
        </p:txBody>
      </p:sp>
    </p:spTree>
    <p:extLst>
      <p:ext uri="{BB962C8B-B14F-4D97-AF65-F5344CB8AC3E}">
        <p14:creationId xmlns:p14="http://schemas.microsoft.com/office/powerpoint/2010/main" val="3997949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E3AA-3AFA-4F0C-AD13-19756AA6CA14}"/>
              </a:ext>
            </a:extLst>
          </p:cNvPr>
          <p:cNvSpPr>
            <a:spLocks noGrp="1"/>
          </p:cNvSpPr>
          <p:nvPr>
            <p:ph type="title"/>
          </p:nvPr>
        </p:nvSpPr>
        <p:spPr/>
        <p:txBody>
          <a:bodyPr>
            <a:normAutofit fontScale="90000"/>
          </a:bodyPr>
          <a:lstStyle/>
          <a:p>
            <a:r>
              <a:rPr lang="en-US" dirty="0"/>
              <a:t>2014</a:t>
            </a:r>
            <a:br>
              <a:rPr lang="en-US" dirty="0"/>
            </a:br>
            <a:r>
              <a:rPr lang="en-US" dirty="0"/>
              <a:t>Maryland Pre-Kindergarten Expansion </a:t>
            </a:r>
          </a:p>
        </p:txBody>
      </p:sp>
      <p:sp>
        <p:nvSpPr>
          <p:cNvPr id="3" name="Content Placeholder 2">
            <a:extLst>
              <a:ext uri="{FF2B5EF4-FFF2-40B4-BE49-F238E27FC236}">
                <a16:creationId xmlns:a16="http://schemas.microsoft.com/office/drawing/2014/main" id="{44F2521F-107F-4EF3-84F1-06D9F7C2E9E4}"/>
              </a:ext>
            </a:extLst>
          </p:cNvPr>
          <p:cNvSpPr>
            <a:spLocks noGrp="1"/>
          </p:cNvSpPr>
          <p:nvPr>
            <p:ph idx="1"/>
          </p:nvPr>
        </p:nvSpPr>
        <p:spPr/>
        <p:txBody>
          <a:bodyPr>
            <a:normAutofit fontScale="92500" lnSpcReduction="10000"/>
          </a:bodyPr>
          <a:lstStyle/>
          <a:p>
            <a:r>
              <a:rPr lang="en-US" b="0" i="0" dirty="0">
                <a:solidFill>
                  <a:srgbClr val="222222"/>
                </a:solidFill>
                <a:effectLst/>
                <a:latin typeface="Arial" panose="020B0604020202020204" pitchFamily="34" charset="0"/>
              </a:rPr>
              <a:t>A “mixed delivery” prekindergarten system uses a blend of state-funded prekindergarten seats at both public and nonpublic schools. Such a system has been a successful model of delivery in Maryland since 2014 and has provided a model for quality prekindergarten access in other states, as well.</a:t>
            </a:r>
          </a:p>
          <a:p>
            <a:r>
              <a:rPr kumimoji="0" lang="en-US" altLang="en-US" sz="24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https://earlychildhood.marylandpublicschools.org/system/files/filedepot/4/prekindergarten_expansion_grant_rfp_fy2021_release_3.17.20.docx</a:t>
            </a:r>
            <a:r>
              <a:rPr kumimoji="0" lang="en-US" altLang="en-US" sz="2400" b="0" i="0" u="none" strike="noStrike" cap="none" normalizeH="0" baseline="0" dirty="0">
                <a:ln>
                  <a:noFill/>
                </a:ln>
                <a:solidFill>
                  <a:schemeClr val="tx1"/>
                </a:solidFill>
                <a:effectLst/>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a:p>
            <a:br>
              <a:rPr lang="en-US" dirty="0"/>
            </a:br>
            <a:endParaRPr lang="en-US" dirty="0"/>
          </a:p>
        </p:txBody>
      </p:sp>
    </p:spTree>
    <p:extLst>
      <p:ext uri="{BB962C8B-B14F-4D97-AF65-F5344CB8AC3E}">
        <p14:creationId xmlns:p14="http://schemas.microsoft.com/office/powerpoint/2010/main" val="785663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4707075-25D1-495F-9D67-1D706D7A7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7540CD5-A20B-4B7C-822A-C9C9A7245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099AB6-9034-4251-A895-69C7881044C2}"/>
              </a:ext>
            </a:extLst>
          </p:cNvPr>
          <p:cNvSpPr>
            <a:spLocks noGrp="1"/>
          </p:cNvSpPr>
          <p:nvPr>
            <p:ph type="title"/>
          </p:nvPr>
        </p:nvSpPr>
        <p:spPr>
          <a:xfrm>
            <a:off x="1055599" y="1055077"/>
            <a:ext cx="2532909" cy="4794578"/>
          </a:xfrm>
        </p:spPr>
        <p:txBody>
          <a:bodyPr>
            <a:normAutofit/>
          </a:bodyPr>
          <a:lstStyle/>
          <a:p>
            <a:r>
              <a:rPr lang="en-US" dirty="0">
                <a:solidFill>
                  <a:srgbClr val="262626"/>
                </a:solidFill>
              </a:rPr>
              <a:t>Waiver  Language</a:t>
            </a:r>
          </a:p>
        </p:txBody>
      </p:sp>
      <p:sp useBgFill="1">
        <p:nvSpPr>
          <p:cNvPr id="13" name="Rectangle 12">
            <a:extLst>
              <a:ext uri="{FF2B5EF4-FFF2-40B4-BE49-F238E27FC236}">
                <a16:creationId xmlns:a16="http://schemas.microsoft.com/office/drawing/2014/main" id="{65A3E01E-7BC8-4D86-8005-AB7C3F960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43AF911-17CA-4364-A4D8-1EBA7C2B18BE}"/>
              </a:ext>
            </a:extLst>
          </p:cNvPr>
          <p:cNvGraphicFramePr>
            <a:graphicFrameLocks noGrp="1"/>
          </p:cNvGraphicFramePr>
          <p:nvPr>
            <p:ph idx="1"/>
            <p:extLst>
              <p:ext uri="{D42A27DB-BD31-4B8C-83A1-F6EECF244321}">
                <p14:modId xmlns:p14="http://schemas.microsoft.com/office/powerpoint/2010/main" val="1997738844"/>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8427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6" name="Rectangle 19">
            <a:extLst>
              <a:ext uri="{FF2B5EF4-FFF2-40B4-BE49-F238E27FC236}">
                <a16:creationId xmlns:a16="http://schemas.microsoft.com/office/drawing/2014/main" id="{AEACA4B7-F5B3-4297-99A3-781E84B572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1">
            <a:extLst>
              <a:ext uri="{FF2B5EF4-FFF2-40B4-BE49-F238E27FC236}">
                <a16:creationId xmlns:a16="http://schemas.microsoft.com/office/drawing/2014/main" id="{34C880DD-7329-423E-A31B-F770EF69D1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289E20B1-64A9-4550-9020-1BFA7FD90BAF}"/>
              </a:ext>
            </a:extLst>
          </p:cNvPr>
          <p:cNvSpPr>
            <a:spLocks noGrp="1"/>
          </p:cNvSpPr>
          <p:nvPr>
            <p:ph type="title"/>
          </p:nvPr>
        </p:nvSpPr>
        <p:spPr>
          <a:xfrm>
            <a:off x="1295402" y="982132"/>
            <a:ext cx="9601196" cy="1303867"/>
          </a:xfrm>
        </p:spPr>
        <p:txBody>
          <a:bodyPr>
            <a:normAutofit/>
          </a:bodyPr>
          <a:lstStyle/>
          <a:p>
            <a:r>
              <a:rPr lang="en-US">
                <a:solidFill>
                  <a:srgbClr val="262626"/>
                </a:solidFill>
              </a:rPr>
              <a:t>More on Waiver language</a:t>
            </a:r>
          </a:p>
        </p:txBody>
      </p:sp>
      <p:graphicFrame>
        <p:nvGraphicFramePr>
          <p:cNvPr id="28" name="Content Placeholder 2">
            <a:extLst>
              <a:ext uri="{FF2B5EF4-FFF2-40B4-BE49-F238E27FC236}">
                <a16:creationId xmlns:a16="http://schemas.microsoft.com/office/drawing/2014/main" id="{6A4EC835-5CAF-4A98-AADD-1D9851F6BDCA}"/>
              </a:ext>
            </a:extLst>
          </p:cNvPr>
          <p:cNvGraphicFramePr>
            <a:graphicFrameLocks noGrp="1"/>
          </p:cNvGraphicFramePr>
          <p:nvPr>
            <p:ph idx="1"/>
            <p:extLst>
              <p:ext uri="{D42A27DB-BD31-4B8C-83A1-F6EECF244321}">
                <p14:modId xmlns:p14="http://schemas.microsoft.com/office/powerpoint/2010/main" val="3342144540"/>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63154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717C982-09E5-45F2-9B00-D8018471E7C3}"/>
              </a:ext>
            </a:extLst>
          </p:cNvPr>
          <p:cNvSpPr>
            <a:spLocks noGrp="1"/>
          </p:cNvSpPr>
          <p:nvPr>
            <p:ph type="title"/>
          </p:nvPr>
        </p:nvSpPr>
        <p:spPr>
          <a:xfrm>
            <a:off x="952108" y="954756"/>
            <a:ext cx="2730414" cy="4946003"/>
          </a:xfrm>
        </p:spPr>
        <p:txBody>
          <a:bodyPr>
            <a:normAutofit/>
          </a:bodyPr>
          <a:lstStyle/>
          <a:p>
            <a:r>
              <a:rPr lang="en-US" sz="3600" dirty="0">
                <a:solidFill>
                  <a:srgbClr val="FFFFFF"/>
                </a:solidFill>
              </a:rPr>
              <a:t>Blueprint for Education (Kirwan) </a:t>
            </a:r>
            <a:br>
              <a:rPr lang="en-US" sz="3600" dirty="0">
                <a:solidFill>
                  <a:srgbClr val="FFFFFF"/>
                </a:solidFill>
              </a:rPr>
            </a:br>
            <a:r>
              <a:rPr lang="en-US" sz="3600" dirty="0">
                <a:solidFill>
                  <a:srgbClr val="FFFFFF"/>
                </a:solidFill>
              </a:rPr>
              <a:t>Pre-Kindergarten Teachers</a:t>
            </a:r>
          </a:p>
        </p:txBody>
      </p:sp>
      <p:sp>
        <p:nvSpPr>
          <p:cNvPr id="59" name="Rectangle 58">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ontent Placeholder 2">
            <a:extLst>
              <a:ext uri="{FF2B5EF4-FFF2-40B4-BE49-F238E27FC236}">
                <a16:creationId xmlns:a16="http://schemas.microsoft.com/office/drawing/2014/main" id="{2D1D9BD4-03EC-4883-BFF9-10435C48E552}"/>
              </a:ext>
            </a:extLst>
          </p:cNvPr>
          <p:cNvSpPr>
            <a:spLocks noGrp="1"/>
          </p:cNvSpPr>
          <p:nvPr>
            <p:ph idx="1"/>
          </p:nvPr>
        </p:nvSpPr>
        <p:spPr>
          <a:xfrm>
            <a:off x="5140934" y="469900"/>
            <a:ext cx="5953630" cy="5405968"/>
          </a:xfrm>
        </p:spPr>
        <p:txBody>
          <a:bodyPr anchor="ctr">
            <a:normAutofit/>
          </a:bodyPr>
          <a:lstStyle/>
          <a:p>
            <a:pPr marL="0" marR="0" indent="0">
              <a:lnSpc>
                <a:spcPct val="90000"/>
              </a:lnSpc>
              <a:spcBef>
                <a:spcPts val="0"/>
              </a:spcBef>
              <a:spcAft>
                <a:spcPts val="800"/>
              </a:spcAft>
              <a:buNone/>
            </a:pPr>
            <a:endParaRPr lang="en-US" sz="200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90000"/>
              </a:lnSpc>
              <a:spcBef>
                <a:spcPts val="0"/>
              </a:spcBef>
              <a:spcAft>
                <a:spcPts val="800"/>
              </a:spcAft>
            </a:pPr>
            <a:r>
              <a:rPr lang="en-US" sz="2000">
                <a:solidFill>
                  <a:srgbClr val="212121"/>
                </a:solidFill>
                <a:effectLst/>
                <a:latin typeface="Calibri" panose="020F0502020204030204" pitchFamily="34" charset="0"/>
                <a:ea typeface="Calibri" panose="020F0502020204030204" pitchFamily="34" charset="0"/>
                <a:cs typeface="Times New Roman" panose="02020603050405020304" pitchFamily="18" charset="0"/>
              </a:rPr>
              <a:t>  (1) BEGINNING IN THE 2024–2025 SCHOOL YEAR: (I) HIGH STAFF </a:t>
            </a:r>
          </a:p>
          <a:p>
            <a:pPr marL="0" marR="0">
              <a:lnSpc>
                <a:spcPct val="90000"/>
              </a:lnSpc>
              <a:spcBef>
                <a:spcPts val="0"/>
              </a:spcBef>
              <a:spcAft>
                <a:spcPts val="800"/>
              </a:spcAft>
            </a:pPr>
            <a:r>
              <a:rPr lang="en-US" sz="2000">
                <a:solidFill>
                  <a:srgbClr val="212121"/>
                </a:solidFill>
                <a:effectLst/>
                <a:latin typeface="Calibri" panose="020F0502020204030204" pitchFamily="34" charset="0"/>
                <a:ea typeface="Calibri" panose="020F0502020204030204" pitchFamily="34" charset="0"/>
                <a:cs typeface="Times New Roman" panose="02020603050405020304" pitchFamily="18" charset="0"/>
              </a:rPr>
              <a:t> QUALIFICATIONS, INCLUDING TEACHERS WHO, AT A MINIMUM, HOLD: </a:t>
            </a:r>
          </a:p>
          <a:p>
            <a:pPr marL="0" marR="0">
              <a:lnSpc>
                <a:spcPct val="90000"/>
              </a:lnSpc>
              <a:spcBef>
                <a:spcPts val="0"/>
              </a:spcBef>
              <a:spcAft>
                <a:spcPts val="800"/>
              </a:spcAft>
            </a:pPr>
            <a:r>
              <a:rPr lang="en-US" sz="2000">
                <a:solidFill>
                  <a:srgbClr val="212121"/>
                </a:solidFill>
                <a:effectLst/>
                <a:latin typeface="Calibri" panose="020F0502020204030204" pitchFamily="34" charset="0"/>
                <a:ea typeface="Calibri" panose="020F0502020204030204" pitchFamily="34" charset="0"/>
                <a:cs typeface="Times New Roman" panose="02020603050405020304" pitchFamily="18" charset="0"/>
              </a:rPr>
              <a:t>    1. STATE CERTIFICATION FOR TEACHING IN EARLY </a:t>
            </a:r>
          </a:p>
          <a:p>
            <a:pPr marL="0" marR="0">
              <a:lnSpc>
                <a:spcPct val="90000"/>
              </a:lnSpc>
              <a:spcBef>
                <a:spcPts val="0"/>
              </a:spcBef>
              <a:spcAft>
                <a:spcPts val="800"/>
              </a:spcAft>
            </a:pPr>
            <a:r>
              <a:rPr lang="en-US" sz="2000">
                <a:solidFill>
                  <a:srgbClr val="212121"/>
                </a:solidFill>
                <a:effectLst/>
                <a:latin typeface="Calibri" panose="020F0502020204030204" pitchFamily="34" charset="0"/>
                <a:ea typeface="Calibri" panose="020F0502020204030204" pitchFamily="34" charset="0"/>
                <a:cs typeface="Times New Roman" panose="02020603050405020304" pitchFamily="18" charset="0"/>
              </a:rPr>
              <a:t> CHILDHOOD EDUCATION; OR </a:t>
            </a:r>
          </a:p>
          <a:p>
            <a:pPr marL="0" marR="0">
              <a:lnSpc>
                <a:spcPct val="90000"/>
              </a:lnSpc>
              <a:spcBef>
                <a:spcPts val="0"/>
              </a:spcBef>
              <a:spcAft>
                <a:spcPts val="800"/>
              </a:spcAft>
            </a:pPr>
            <a:r>
              <a:rPr lang="en-US" sz="2000">
                <a:solidFill>
                  <a:srgbClr val="212121"/>
                </a:solidFill>
                <a:effectLst/>
                <a:latin typeface="Calibri" panose="020F0502020204030204" pitchFamily="34" charset="0"/>
                <a:ea typeface="Calibri" panose="020F0502020204030204" pitchFamily="34" charset="0"/>
                <a:cs typeface="Times New Roman" panose="02020603050405020304" pitchFamily="18" charset="0"/>
              </a:rPr>
              <a:t>    2. A BACHELOR’S DEGREE IN ANY FIELD AND ARE </a:t>
            </a:r>
          </a:p>
          <a:p>
            <a:pPr marL="0" marR="0">
              <a:lnSpc>
                <a:spcPct val="90000"/>
              </a:lnSpc>
              <a:spcBef>
                <a:spcPts val="0"/>
              </a:spcBef>
              <a:spcAft>
                <a:spcPts val="800"/>
              </a:spcAft>
            </a:pPr>
            <a:r>
              <a:rPr lang="en-US" sz="2000">
                <a:solidFill>
                  <a:srgbClr val="212121"/>
                </a:solidFill>
                <a:effectLst/>
                <a:latin typeface="Calibri" panose="020F0502020204030204" pitchFamily="34" charset="0"/>
                <a:ea typeface="Calibri" panose="020F0502020204030204" pitchFamily="34" charset="0"/>
                <a:cs typeface="Times New Roman" panose="02020603050405020304" pitchFamily="18" charset="0"/>
              </a:rPr>
              <a:t> PURSUING RESIDENCY THROUGH THE MARYLAND APPROVED ALTERNATIVE  PREPARATION PROGRAM, WHICH INCLUDES EARLY CHILDHOOD COURSEWORK, CLINICAL PRACTICE, AND EVIDENCE OF PEDAGOGICAL CONTENT KNOWLEDGE; </a:t>
            </a:r>
            <a:endParaRPr lang="en-US" sz="2000">
              <a:solidFill>
                <a:srgbClr val="212121"/>
              </a:solidFill>
            </a:endParaRPr>
          </a:p>
        </p:txBody>
      </p:sp>
    </p:spTree>
    <p:extLst>
      <p:ext uri="{BB962C8B-B14F-4D97-AF65-F5344CB8AC3E}">
        <p14:creationId xmlns:p14="http://schemas.microsoft.com/office/powerpoint/2010/main" val="2858362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FE0B2-F8BC-4FD7-B043-E83AA6B78FBB}"/>
              </a:ext>
            </a:extLst>
          </p:cNvPr>
          <p:cNvSpPr>
            <a:spLocks noGrp="1"/>
          </p:cNvSpPr>
          <p:nvPr>
            <p:ph type="title"/>
          </p:nvPr>
        </p:nvSpPr>
        <p:spPr/>
        <p:txBody>
          <a:bodyPr/>
          <a:lstStyle/>
          <a:p>
            <a:r>
              <a:rPr lang="en-US" dirty="0"/>
              <a:t>Pre-K Teaching Assistant </a:t>
            </a:r>
          </a:p>
        </p:txBody>
      </p:sp>
      <p:graphicFrame>
        <p:nvGraphicFramePr>
          <p:cNvPr id="5" name="Content Placeholder 2">
            <a:extLst>
              <a:ext uri="{FF2B5EF4-FFF2-40B4-BE49-F238E27FC236}">
                <a16:creationId xmlns:a16="http://schemas.microsoft.com/office/drawing/2014/main" id="{022C749D-163C-448E-A72A-41B0B588AA2C}"/>
              </a:ext>
            </a:extLst>
          </p:cNvPr>
          <p:cNvGraphicFramePr>
            <a:graphicFrameLocks noGrp="1"/>
          </p:cNvGraphicFramePr>
          <p:nvPr>
            <p:ph idx="1"/>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0516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4707075-25D1-495F-9D67-1D706D7A7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7540CD5-A20B-4B7C-822A-C9C9A7245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85DBDF-9831-496B-83DC-53B866DA7B9F}"/>
              </a:ext>
            </a:extLst>
          </p:cNvPr>
          <p:cNvSpPr>
            <a:spLocks noGrp="1"/>
          </p:cNvSpPr>
          <p:nvPr>
            <p:ph type="title"/>
          </p:nvPr>
        </p:nvSpPr>
        <p:spPr>
          <a:xfrm>
            <a:off x="1055599" y="1055077"/>
            <a:ext cx="2532909" cy="4794578"/>
          </a:xfrm>
        </p:spPr>
        <p:txBody>
          <a:bodyPr>
            <a:normAutofit/>
          </a:bodyPr>
          <a:lstStyle/>
          <a:p>
            <a:r>
              <a:rPr lang="en-US" sz="3200" dirty="0">
                <a:solidFill>
                  <a:srgbClr val="262626"/>
                </a:solidFill>
              </a:rPr>
              <a:t>Compensation-</a:t>
            </a:r>
            <a:br>
              <a:rPr lang="en-US" dirty="0">
                <a:solidFill>
                  <a:srgbClr val="262626"/>
                </a:solidFill>
              </a:rPr>
            </a:br>
            <a:r>
              <a:rPr lang="en-US" sz="3100" dirty="0">
                <a:solidFill>
                  <a:srgbClr val="262626"/>
                </a:solidFill>
              </a:rPr>
              <a:t>Public per pupil funds include teacher salaries</a:t>
            </a:r>
          </a:p>
        </p:txBody>
      </p:sp>
      <p:sp useBgFill="1">
        <p:nvSpPr>
          <p:cNvPr id="13" name="Rectangle 12">
            <a:extLst>
              <a:ext uri="{FF2B5EF4-FFF2-40B4-BE49-F238E27FC236}">
                <a16:creationId xmlns:a16="http://schemas.microsoft.com/office/drawing/2014/main" id="{65A3E01E-7BC8-4D86-8005-AB7C3F960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D3537AEA-CE46-4264-A4BB-475FD4E98691}"/>
              </a:ext>
            </a:extLst>
          </p:cNvPr>
          <p:cNvGraphicFramePr>
            <a:graphicFrameLocks noGrp="1"/>
          </p:cNvGraphicFramePr>
          <p:nvPr>
            <p:ph idx="1"/>
            <p:extLst>
              <p:ext uri="{D42A27DB-BD31-4B8C-83A1-F6EECF244321}">
                <p14:modId xmlns:p14="http://schemas.microsoft.com/office/powerpoint/2010/main" val="473092657"/>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1133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D6539-EE81-43C2-A68C-A68003672CAD}"/>
              </a:ext>
            </a:extLst>
          </p:cNvPr>
          <p:cNvSpPr>
            <a:spLocks noGrp="1"/>
          </p:cNvSpPr>
          <p:nvPr>
            <p:ph type="title"/>
          </p:nvPr>
        </p:nvSpPr>
        <p:spPr>
          <a:xfrm>
            <a:off x="1295402" y="982132"/>
            <a:ext cx="9601196" cy="1303867"/>
          </a:xfrm>
        </p:spPr>
        <p:txBody>
          <a:bodyPr>
            <a:normAutofit/>
          </a:bodyPr>
          <a:lstStyle/>
          <a:p>
            <a:pPr>
              <a:lnSpc>
                <a:spcPct val="90000"/>
              </a:lnSpc>
            </a:pPr>
            <a:r>
              <a:rPr lang="en-US" sz="4100">
                <a:solidFill>
                  <a:srgbClr val="262626"/>
                </a:solidFill>
              </a:rPr>
              <a:t>Meeting legislative requirements for diverse delivery</a:t>
            </a:r>
          </a:p>
        </p:txBody>
      </p:sp>
      <p:graphicFrame>
        <p:nvGraphicFramePr>
          <p:cNvPr id="23" name="Content Placeholder 2">
            <a:extLst>
              <a:ext uri="{FF2B5EF4-FFF2-40B4-BE49-F238E27FC236}">
                <a16:creationId xmlns:a16="http://schemas.microsoft.com/office/drawing/2014/main" id="{2ABE9A2B-E94B-46BF-AAFA-75D9220DDB22}"/>
              </a:ext>
            </a:extLst>
          </p:cNvPr>
          <p:cNvGraphicFramePr>
            <a:graphicFrameLocks noGrp="1"/>
          </p:cNvGraphicFramePr>
          <p:nvPr>
            <p:ph idx="1"/>
            <p:extLst>
              <p:ext uri="{D42A27DB-BD31-4B8C-83A1-F6EECF244321}">
                <p14:modId xmlns:p14="http://schemas.microsoft.com/office/powerpoint/2010/main" val="569631597"/>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3706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557F5-5C23-4B0C-88D7-142D366231AD}"/>
              </a:ext>
            </a:extLst>
          </p:cNvPr>
          <p:cNvSpPr>
            <a:spLocks noGrp="1"/>
          </p:cNvSpPr>
          <p:nvPr>
            <p:ph type="title"/>
          </p:nvPr>
        </p:nvSpPr>
        <p:spPr>
          <a:xfrm>
            <a:off x="1295402" y="982132"/>
            <a:ext cx="9601196" cy="1303867"/>
          </a:xfrm>
        </p:spPr>
        <p:txBody>
          <a:bodyPr>
            <a:normAutofit/>
          </a:bodyPr>
          <a:lstStyle/>
          <a:p>
            <a:r>
              <a:rPr lang="en-US" dirty="0">
                <a:solidFill>
                  <a:srgbClr val="262626"/>
                </a:solidFill>
              </a:rPr>
              <a:t>Legislative Criteria Includes</a:t>
            </a:r>
          </a:p>
        </p:txBody>
      </p:sp>
      <p:graphicFrame>
        <p:nvGraphicFramePr>
          <p:cNvPr id="5" name="Content Placeholder 2">
            <a:extLst>
              <a:ext uri="{FF2B5EF4-FFF2-40B4-BE49-F238E27FC236}">
                <a16:creationId xmlns:a16="http://schemas.microsoft.com/office/drawing/2014/main" id="{C4907382-C59B-482D-AAF4-00B194952D94}"/>
              </a:ext>
            </a:extLst>
          </p:cNvPr>
          <p:cNvGraphicFramePr>
            <a:graphicFrameLocks noGrp="1"/>
          </p:cNvGraphicFramePr>
          <p:nvPr>
            <p:ph idx="1"/>
            <p:extLst>
              <p:ext uri="{D42A27DB-BD31-4B8C-83A1-F6EECF244321}">
                <p14:modId xmlns:p14="http://schemas.microsoft.com/office/powerpoint/2010/main" val="308830807"/>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657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0C794-6F9D-476E-B245-C4D7DB468E11}"/>
              </a:ext>
            </a:extLst>
          </p:cNvPr>
          <p:cNvSpPr>
            <a:spLocks noGrp="1"/>
          </p:cNvSpPr>
          <p:nvPr>
            <p:ph type="title"/>
          </p:nvPr>
        </p:nvSpPr>
        <p:spPr>
          <a:xfrm>
            <a:off x="1295402" y="982132"/>
            <a:ext cx="9601196" cy="1303867"/>
          </a:xfrm>
        </p:spPr>
        <p:txBody>
          <a:bodyPr>
            <a:normAutofit/>
          </a:bodyPr>
          <a:lstStyle/>
          <a:p>
            <a:pPr>
              <a:lnSpc>
                <a:spcPct val="90000"/>
              </a:lnSpc>
            </a:pPr>
            <a:br>
              <a:rPr lang="en-US" sz="1400" b="1" i="0" u="sng" dirty="0">
                <a:effectLst/>
                <a:latin typeface="Times New Roman" panose="02020603050405020304" pitchFamily="18" charset="0"/>
              </a:rPr>
            </a:br>
            <a:r>
              <a:rPr lang="en-US" sz="1400" b="1" i="0" dirty="0">
                <a:effectLst/>
                <a:latin typeface="Arial" panose="020B0604020202020204" pitchFamily="34" charset="0"/>
              </a:rPr>
              <a:t>MSCCA Advocacy is working for YOU!</a:t>
            </a:r>
            <a:br>
              <a:rPr lang="en-US" sz="1400" b="1" i="0" dirty="0">
                <a:effectLst/>
                <a:latin typeface="Arial" panose="020B0604020202020204" pitchFamily="34" charset="0"/>
              </a:rPr>
            </a:br>
            <a:br>
              <a:rPr lang="en-US" sz="1400" b="1" i="0" dirty="0">
                <a:effectLst/>
                <a:latin typeface="Arial" panose="020B0604020202020204" pitchFamily="34" charset="0"/>
              </a:rPr>
            </a:br>
            <a:r>
              <a:rPr lang="en-US" sz="1400" b="1" i="0" dirty="0">
                <a:effectLst/>
                <a:latin typeface="Arial" panose="020B0604020202020204" pitchFamily="34" charset="0"/>
              </a:rPr>
              <a:t> </a:t>
            </a:r>
            <a:r>
              <a:rPr lang="en-US" sz="1400" b="1" i="0" u="sng" dirty="0">
                <a:effectLst/>
                <a:latin typeface="Times New Roman" panose="02020603050405020304" pitchFamily="18" charset="0"/>
              </a:rPr>
              <a:t>SB 1000/HB 1300 – Blueprint for Maryland’s Future - Implementation</a:t>
            </a:r>
            <a:br>
              <a:rPr lang="en-US" sz="1400" b="0" i="0" dirty="0">
                <a:effectLst/>
                <a:latin typeface="Arial" panose="020B0604020202020204" pitchFamily="34" charset="0"/>
              </a:rPr>
            </a:br>
            <a:endParaRPr lang="en-US" sz="1400" b="1" dirty="0"/>
          </a:p>
        </p:txBody>
      </p:sp>
      <p:pic>
        <p:nvPicPr>
          <p:cNvPr id="3074" name="Picture 2" descr="Text&#10;&#10;Description automatically generated with low confidence">
            <a:extLst>
              <a:ext uri="{FF2B5EF4-FFF2-40B4-BE49-F238E27FC236}">
                <a16:creationId xmlns:a16="http://schemas.microsoft.com/office/drawing/2014/main" id="{A4FAF078-5E89-449C-A6C3-35C18CF72F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15" r="6507"/>
          <a:stretch/>
        </p:blipFill>
        <p:spPr bwMode="auto">
          <a:xfrm>
            <a:off x="1434269" y="2701180"/>
            <a:ext cx="2739728" cy="2852640"/>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9596FBF3-1E27-42A6-ADCF-57992E940D49}"/>
              </a:ext>
            </a:extLst>
          </p:cNvPr>
          <p:cNvGraphicFramePr>
            <a:graphicFrameLocks noGrp="1"/>
          </p:cNvGraphicFramePr>
          <p:nvPr>
            <p:ph idx="1"/>
            <p:extLst>
              <p:ext uri="{D42A27DB-BD31-4B8C-83A1-F6EECF244321}">
                <p14:modId xmlns:p14="http://schemas.microsoft.com/office/powerpoint/2010/main" val="3736759075"/>
              </p:ext>
            </p:extLst>
          </p:nvPr>
        </p:nvGraphicFramePr>
        <p:xfrm>
          <a:off x="4639732" y="2556932"/>
          <a:ext cx="6256863" cy="33189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73145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4707075-25D1-495F-9D67-1D706D7A7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7540CD5-A20B-4B7C-822A-C9C9A7245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BE698F-D223-4512-840D-AC28327A0390}"/>
              </a:ext>
            </a:extLst>
          </p:cNvPr>
          <p:cNvSpPr>
            <a:spLocks noGrp="1"/>
          </p:cNvSpPr>
          <p:nvPr>
            <p:ph type="title"/>
          </p:nvPr>
        </p:nvSpPr>
        <p:spPr>
          <a:xfrm>
            <a:off x="1055599" y="1055077"/>
            <a:ext cx="2532909" cy="4794578"/>
          </a:xfrm>
        </p:spPr>
        <p:txBody>
          <a:bodyPr>
            <a:normAutofit/>
          </a:bodyPr>
          <a:lstStyle/>
          <a:p>
            <a:r>
              <a:rPr lang="en-US">
                <a:solidFill>
                  <a:srgbClr val="262626"/>
                </a:solidFill>
              </a:rPr>
              <a:t>Resources</a:t>
            </a:r>
          </a:p>
        </p:txBody>
      </p:sp>
      <p:sp useBgFill="1">
        <p:nvSpPr>
          <p:cNvPr id="13" name="Rectangle 12">
            <a:extLst>
              <a:ext uri="{FF2B5EF4-FFF2-40B4-BE49-F238E27FC236}">
                <a16:creationId xmlns:a16="http://schemas.microsoft.com/office/drawing/2014/main" id="{65A3E01E-7BC8-4D86-8005-AB7C3F960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17947ECE-4EA2-4F0C-AD3E-9A45D84E4A87}"/>
              </a:ext>
            </a:extLst>
          </p:cNvPr>
          <p:cNvGraphicFramePr>
            <a:graphicFrameLocks noGrp="1"/>
          </p:cNvGraphicFramePr>
          <p:nvPr>
            <p:ph idx="1"/>
            <p:extLst>
              <p:ext uri="{D42A27DB-BD31-4B8C-83A1-F6EECF244321}">
                <p14:modId xmlns:p14="http://schemas.microsoft.com/office/powerpoint/2010/main" val="4032578540"/>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6798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AEE65-049C-4C35-AA71-66F589E74F0D}"/>
              </a:ext>
            </a:extLst>
          </p:cNvPr>
          <p:cNvSpPr>
            <a:spLocks noGrp="1"/>
          </p:cNvSpPr>
          <p:nvPr>
            <p:ph type="title"/>
          </p:nvPr>
        </p:nvSpPr>
        <p:spPr>
          <a:xfrm>
            <a:off x="1295402" y="982132"/>
            <a:ext cx="9601196" cy="1303867"/>
          </a:xfrm>
        </p:spPr>
        <p:txBody>
          <a:bodyPr>
            <a:normAutofit/>
          </a:bodyPr>
          <a:lstStyle/>
          <a:p>
            <a:pPr>
              <a:lnSpc>
                <a:spcPct val="90000"/>
              </a:lnSpc>
            </a:pPr>
            <a:r>
              <a:rPr lang="en-US" sz="4100"/>
              <a:t>MSCCA</a:t>
            </a:r>
            <a:br>
              <a:rPr lang="en-US" sz="4100"/>
            </a:br>
            <a:r>
              <a:rPr lang="en-US" sz="4100"/>
              <a:t>AMENDMENTS</a:t>
            </a:r>
          </a:p>
        </p:txBody>
      </p:sp>
      <p:sp>
        <p:nvSpPr>
          <p:cNvPr id="3" name="Content Placeholder 2">
            <a:extLst>
              <a:ext uri="{FF2B5EF4-FFF2-40B4-BE49-F238E27FC236}">
                <a16:creationId xmlns:a16="http://schemas.microsoft.com/office/drawing/2014/main" id="{C0369233-D4FE-496B-A843-6086344A6979}"/>
              </a:ext>
            </a:extLst>
          </p:cNvPr>
          <p:cNvSpPr>
            <a:spLocks noGrp="1"/>
          </p:cNvSpPr>
          <p:nvPr>
            <p:ph idx="1"/>
          </p:nvPr>
        </p:nvSpPr>
        <p:spPr>
          <a:xfrm>
            <a:off x="1295402" y="2556932"/>
            <a:ext cx="6256866" cy="3318936"/>
          </a:xfrm>
        </p:spPr>
        <p:txBody>
          <a:bodyPr>
            <a:normAutofit/>
          </a:bodyPr>
          <a:lstStyle/>
          <a:p>
            <a:pPr>
              <a:lnSpc>
                <a:spcPct val="90000"/>
              </a:lnSpc>
            </a:pPr>
            <a:r>
              <a:rPr lang="en-US" sz="1500" b="0" i="0">
                <a:effectLst/>
                <a:latin typeface="Times New Roman" panose="02020603050405020304" pitchFamily="18" charset="0"/>
              </a:rPr>
              <a:t>Amendments included:</a:t>
            </a:r>
            <a:endParaRPr lang="en-US" sz="1500" b="0" i="0">
              <a:effectLst/>
              <a:latin typeface="Arial" panose="020B0604020202020204" pitchFamily="34" charset="0"/>
            </a:endParaRPr>
          </a:p>
          <a:p>
            <a:pPr>
              <a:lnSpc>
                <a:spcPct val="90000"/>
              </a:lnSpc>
            </a:pPr>
            <a:r>
              <a:rPr lang="en-US" sz="1500" b="0" i="0">
                <a:effectLst/>
                <a:latin typeface="Symbol" panose="05050102010706020507" pitchFamily="18" charset="2"/>
              </a:rPr>
              <a:t>• </a:t>
            </a:r>
            <a:r>
              <a:rPr lang="en-US" sz="1500" b="0" i="0">
                <a:effectLst/>
                <a:latin typeface="Times New Roman" panose="02020603050405020304" pitchFamily="18" charset="0"/>
              </a:rPr>
              <a:t>Moving the flow of money from the Local Education Agencies (LEAs) to the Maryland State Department of Education (MSDE)</a:t>
            </a:r>
            <a:endParaRPr lang="en-US" sz="1500" b="0" i="0">
              <a:effectLst/>
              <a:latin typeface="Arial" panose="020B0604020202020204" pitchFamily="34" charset="0"/>
            </a:endParaRPr>
          </a:p>
          <a:p>
            <a:pPr>
              <a:lnSpc>
                <a:spcPct val="90000"/>
              </a:lnSpc>
            </a:pPr>
            <a:r>
              <a:rPr lang="en-US" sz="1500" b="0" i="0">
                <a:effectLst/>
                <a:latin typeface="Symbol" panose="05050102010706020507" pitchFamily="18" charset="2"/>
              </a:rPr>
              <a:t>• </a:t>
            </a:r>
            <a:r>
              <a:rPr lang="en-US" sz="1500" b="0" i="0">
                <a:effectLst/>
                <a:latin typeface="Times New Roman" panose="02020603050405020304" pitchFamily="18" charset="0"/>
              </a:rPr>
              <a:t>Moving up the sliding scale one year to begin in Fiscal Year 2025 so Tier II children could access high-quality programs sooner</a:t>
            </a:r>
            <a:endParaRPr lang="en-US" sz="1500" b="0" i="0">
              <a:effectLst/>
              <a:latin typeface="Arial" panose="020B0604020202020204" pitchFamily="34" charset="0"/>
            </a:endParaRPr>
          </a:p>
          <a:p>
            <a:pPr>
              <a:lnSpc>
                <a:spcPct val="90000"/>
              </a:lnSpc>
            </a:pPr>
            <a:r>
              <a:rPr lang="en-US" sz="1500" b="0" i="0">
                <a:effectLst/>
                <a:latin typeface="Symbol" panose="05050102010706020507" pitchFamily="18" charset="2"/>
              </a:rPr>
              <a:t>• </a:t>
            </a:r>
            <a:r>
              <a:rPr lang="en-US" sz="1500" b="0" i="0">
                <a:effectLst/>
                <a:latin typeface="Times New Roman" panose="02020603050405020304" pitchFamily="18" charset="0"/>
              </a:rPr>
              <a:t>Establishing a three-year deferral for prekindergarten teacher qualification from 2021 to 2024</a:t>
            </a:r>
            <a:endParaRPr lang="en-US" sz="1500" b="0" i="0">
              <a:effectLst/>
              <a:latin typeface="Arial" panose="020B0604020202020204" pitchFamily="34" charset="0"/>
            </a:endParaRPr>
          </a:p>
          <a:p>
            <a:pPr>
              <a:lnSpc>
                <a:spcPct val="90000"/>
              </a:lnSpc>
            </a:pPr>
            <a:r>
              <a:rPr lang="en-US" sz="1500" b="0" i="0">
                <a:effectLst/>
                <a:latin typeface="Symbol" panose="05050102010706020507" pitchFamily="18" charset="2"/>
              </a:rPr>
              <a:t>• </a:t>
            </a:r>
            <a:r>
              <a:rPr lang="en-US" sz="1500" b="0" i="0">
                <a:effectLst/>
                <a:latin typeface="Times New Roman" panose="02020603050405020304" pitchFamily="18" charset="0"/>
              </a:rPr>
              <a:t>Requiring State to take center-based provider capacity into consideration when authorizing capital spending for public school prekindergarten programs </a:t>
            </a:r>
            <a:endParaRPr lang="en-US" sz="1500" b="0" i="0">
              <a:effectLst/>
              <a:latin typeface="Arial" panose="020B0604020202020204" pitchFamily="34" charset="0"/>
            </a:endParaRPr>
          </a:p>
          <a:p>
            <a:pPr>
              <a:lnSpc>
                <a:spcPct val="90000"/>
              </a:lnSpc>
            </a:pPr>
            <a:r>
              <a:rPr lang="en-US" sz="1500" b="0" i="0">
                <a:effectLst/>
                <a:latin typeface="Arial" panose="020B0604020202020204" pitchFamily="34" charset="0"/>
              </a:rPr>
              <a:t> </a:t>
            </a:r>
          </a:p>
          <a:p>
            <a:pPr>
              <a:lnSpc>
                <a:spcPct val="90000"/>
              </a:lnSpc>
            </a:pPr>
            <a:endParaRPr lang="en-US" sz="1500"/>
          </a:p>
        </p:txBody>
      </p:sp>
      <p:pic>
        <p:nvPicPr>
          <p:cNvPr id="16" name="Picture 2" descr="Text&#10;&#10;Description automatically generated with low confidence">
            <a:extLst>
              <a:ext uri="{FF2B5EF4-FFF2-40B4-BE49-F238E27FC236}">
                <a16:creationId xmlns:a16="http://schemas.microsoft.com/office/drawing/2014/main" id="{C841F0ED-9453-47F4-86DC-8F96B54443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15" r="6507"/>
          <a:stretch/>
        </p:blipFill>
        <p:spPr bwMode="auto">
          <a:xfrm>
            <a:off x="8085026" y="2701193"/>
            <a:ext cx="2739728" cy="2852614"/>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575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D01DB0E-1BC0-4382-B9E0-A6F4B9469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907C450-F0ED-49C0-89D9-615671B54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1"/>
          </a:soli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28CF0B-E67C-477D-89CD-F921738797BF}"/>
              </a:ext>
            </a:extLst>
          </p:cNvPr>
          <p:cNvSpPr>
            <a:spLocks noGrp="1"/>
          </p:cNvSpPr>
          <p:nvPr>
            <p:ph type="title"/>
          </p:nvPr>
        </p:nvSpPr>
        <p:spPr>
          <a:xfrm>
            <a:off x="640080" y="635508"/>
            <a:ext cx="3354470" cy="5586984"/>
          </a:xfrm>
        </p:spPr>
        <p:txBody>
          <a:bodyPr>
            <a:normAutofit/>
          </a:bodyPr>
          <a:lstStyle/>
          <a:p>
            <a:r>
              <a:rPr lang="en-US">
                <a:solidFill>
                  <a:srgbClr val="FFFFFF"/>
                </a:solidFill>
              </a:rPr>
              <a:t>What is the Kirwan Commission?</a:t>
            </a:r>
          </a:p>
        </p:txBody>
      </p:sp>
      <p:sp useBgFill="1">
        <p:nvSpPr>
          <p:cNvPr id="23" name="Rectangle 22">
            <a:extLst>
              <a:ext uri="{FF2B5EF4-FFF2-40B4-BE49-F238E27FC236}">
                <a16:creationId xmlns:a16="http://schemas.microsoft.com/office/drawing/2014/main" id="{597E9E6C-8562-4A83-B455-2E5F362740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46" y="0"/>
            <a:ext cx="7537704" cy="6858000"/>
          </a:xfrm>
          <a:prstGeom prst="rect">
            <a:avLst/>
          </a:prstGeom>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F9B9E94-0877-4691-8220-82281CDA7A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0862" y="164592"/>
            <a:ext cx="7205472" cy="6528816"/>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0DE764A-B9AD-4EF4-A4D4-482FE50ED7C3}"/>
              </a:ext>
            </a:extLst>
          </p:cNvPr>
          <p:cNvSpPr>
            <a:spLocks noGrp="1"/>
          </p:cNvSpPr>
          <p:nvPr>
            <p:ph idx="1"/>
          </p:nvPr>
        </p:nvSpPr>
        <p:spPr>
          <a:xfrm>
            <a:off x="5456262" y="793889"/>
            <a:ext cx="5935673" cy="5174774"/>
          </a:xfrm>
        </p:spPr>
        <p:txBody>
          <a:bodyPr anchor="ctr">
            <a:normAutofit/>
          </a:bodyPr>
          <a:lstStyle/>
          <a:p>
            <a:r>
              <a:rPr lang="en-US" sz="2000">
                <a:solidFill>
                  <a:schemeClr val="tx1"/>
                </a:solidFill>
              </a:rPr>
              <a:t>The Commission on Innovations and Excellence in Education led by Brit Kirwan former Chancellor of the University of Maryland </a:t>
            </a:r>
          </a:p>
        </p:txBody>
      </p:sp>
    </p:spTree>
    <p:extLst>
      <p:ext uri="{BB962C8B-B14F-4D97-AF65-F5344CB8AC3E}">
        <p14:creationId xmlns:p14="http://schemas.microsoft.com/office/powerpoint/2010/main" val="344383208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EACA4B7-F5B3-4297-99A3-781E84B572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34C880DD-7329-423E-A31B-F770EF69D1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3E94BBD2-78D3-4FB7-8F7D-D0122C847EA3}"/>
              </a:ext>
            </a:extLst>
          </p:cNvPr>
          <p:cNvSpPr>
            <a:spLocks noGrp="1"/>
          </p:cNvSpPr>
          <p:nvPr>
            <p:ph type="title"/>
          </p:nvPr>
        </p:nvSpPr>
        <p:spPr>
          <a:xfrm>
            <a:off x="1295402" y="982132"/>
            <a:ext cx="9601196" cy="1303867"/>
          </a:xfrm>
        </p:spPr>
        <p:txBody>
          <a:bodyPr>
            <a:normAutofit/>
          </a:bodyPr>
          <a:lstStyle/>
          <a:p>
            <a:r>
              <a:rPr lang="en-US">
                <a:solidFill>
                  <a:srgbClr val="262626"/>
                </a:solidFill>
              </a:rPr>
              <a:t>Significant Progress</a:t>
            </a:r>
          </a:p>
        </p:txBody>
      </p:sp>
      <p:graphicFrame>
        <p:nvGraphicFramePr>
          <p:cNvPr id="29" name="Content Placeholder 2">
            <a:extLst>
              <a:ext uri="{FF2B5EF4-FFF2-40B4-BE49-F238E27FC236}">
                <a16:creationId xmlns:a16="http://schemas.microsoft.com/office/drawing/2014/main" id="{7C2BE179-18F2-406F-9010-90961E1CC720}"/>
              </a:ext>
            </a:extLst>
          </p:cNvPr>
          <p:cNvGraphicFramePr>
            <a:graphicFrameLocks noGrp="1"/>
          </p:cNvGraphicFramePr>
          <p:nvPr>
            <p:ph idx="1"/>
            <p:extLst>
              <p:ext uri="{D42A27DB-BD31-4B8C-83A1-F6EECF244321}">
                <p14:modId xmlns:p14="http://schemas.microsoft.com/office/powerpoint/2010/main" val="635055749"/>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54575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E3CF8B-6090-4FFC-B9BE-6FF60AEE4B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1" name="Straight Connector 10">
            <a:extLst>
              <a:ext uri="{FF2B5EF4-FFF2-40B4-BE49-F238E27FC236}">
                <a16:creationId xmlns:a16="http://schemas.microsoft.com/office/drawing/2014/main" id="{F444405B-FBD8-46A8-84D6-CE72780146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FDF8837B-BAE2-489A-8F93-69216307D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rrows pointing towards light">
            <a:extLst>
              <a:ext uri="{FF2B5EF4-FFF2-40B4-BE49-F238E27FC236}">
                <a16:creationId xmlns:a16="http://schemas.microsoft.com/office/drawing/2014/main" id="{B49EF1B2-8B63-431D-8A34-CB680D38D259}"/>
              </a:ext>
            </a:extLst>
          </p:cNvPr>
          <p:cNvPicPr>
            <a:picLocks noChangeAspect="1"/>
          </p:cNvPicPr>
          <p:nvPr/>
        </p:nvPicPr>
        <p:blipFill rotWithShape="1">
          <a:blip r:embed="rId4">
            <a:alphaModFix amt="50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4CE71536-8449-4A46-95D5-5899CF06C1DE}"/>
              </a:ext>
            </a:extLst>
          </p:cNvPr>
          <p:cNvSpPr>
            <a:spLocks noGrp="1"/>
          </p:cNvSpPr>
          <p:nvPr>
            <p:ph type="title"/>
          </p:nvPr>
        </p:nvSpPr>
        <p:spPr>
          <a:xfrm>
            <a:off x="2692398" y="1871131"/>
            <a:ext cx="6815669" cy="1515533"/>
          </a:xfrm>
        </p:spPr>
        <p:txBody>
          <a:bodyPr vert="horz" lIns="91440" tIns="45720" rIns="91440" bIns="45720" rtlCol="0" anchor="b">
            <a:normAutofit/>
          </a:bodyPr>
          <a:lstStyle/>
          <a:p>
            <a:pPr>
              <a:lnSpc>
                <a:spcPct val="90000"/>
              </a:lnSpc>
            </a:pPr>
            <a:r>
              <a:rPr lang="en-US" sz="5000">
                <a:solidFill>
                  <a:srgbClr val="FFFFFF"/>
                </a:solidFill>
              </a:rPr>
              <a:t>It is not When is change coming…It is here</a:t>
            </a:r>
          </a:p>
        </p:txBody>
      </p:sp>
      <p:sp>
        <p:nvSpPr>
          <p:cNvPr id="3" name="Content Placeholder 2">
            <a:extLst>
              <a:ext uri="{FF2B5EF4-FFF2-40B4-BE49-F238E27FC236}">
                <a16:creationId xmlns:a16="http://schemas.microsoft.com/office/drawing/2014/main" id="{FC74126D-5469-4B7C-844C-A1FD7C776A9F}"/>
              </a:ext>
            </a:extLst>
          </p:cNvPr>
          <p:cNvSpPr>
            <a:spLocks noGrp="1"/>
          </p:cNvSpPr>
          <p:nvPr>
            <p:ph idx="1"/>
          </p:nvPr>
        </p:nvSpPr>
        <p:spPr>
          <a:xfrm>
            <a:off x="2692398" y="3657597"/>
            <a:ext cx="6815669" cy="1320802"/>
          </a:xfrm>
        </p:spPr>
        <p:txBody>
          <a:bodyPr vert="horz" lIns="91440" tIns="45720" rIns="91440" bIns="45720" rtlCol="0" anchor="t">
            <a:normAutofit/>
          </a:bodyPr>
          <a:lstStyle/>
          <a:p>
            <a:pPr marL="0" indent="0" algn="ctr">
              <a:buNone/>
            </a:pPr>
            <a:r>
              <a:rPr lang="en-US" sz="2100">
                <a:solidFill>
                  <a:srgbClr val="FFFFFF"/>
                </a:solidFill>
              </a:rPr>
              <a:t>Steps to prepare to be ready to compete</a:t>
            </a:r>
          </a:p>
        </p:txBody>
      </p:sp>
      <p:cxnSp>
        <p:nvCxnSpPr>
          <p:cNvPr id="15" name="Straight Connector 14">
            <a:extLst>
              <a:ext uri="{FF2B5EF4-FFF2-40B4-BE49-F238E27FC236}">
                <a16:creationId xmlns:a16="http://schemas.microsoft.com/office/drawing/2014/main" id="{B48BEE9B-A2F4-4BF3-9EAD-16E1A7FC2D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99932" y="3510608"/>
            <a:ext cx="512064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075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700"/>
                                        <p:tgtEl>
                                          <p:spTgt spid="5"/>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7FF147D-62DC-4A9B-A360-3B5BB02CF3C8}"/>
              </a:ext>
            </a:extLst>
          </p:cNvPr>
          <p:cNvSpPr>
            <a:spLocks noGrp="1"/>
          </p:cNvSpPr>
          <p:nvPr>
            <p:ph type="title"/>
          </p:nvPr>
        </p:nvSpPr>
        <p:spPr>
          <a:xfrm>
            <a:off x="952108" y="954756"/>
            <a:ext cx="2730414" cy="4946003"/>
          </a:xfrm>
        </p:spPr>
        <p:txBody>
          <a:bodyPr>
            <a:normAutofit/>
          </a:bodyPr>
          <a:lstStyle/>
          <a:p>
            <a:r>
              <a:rPr lang="en-US" sz="3600">
                <a:solidFill>
                  <a:srgbClr val="FFFFFF"/>
                </a:solidFill>
              </a:rPr>
              <a:t>2021 Legislative Session Updates</a:t>
            </a:r>
          </a:p>
        </p:txBody>
      </p:sp>
      <p:sp>
        <p:nvSpPr>
          <p:cNvPr id="14" name="Rectangle 13">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0844B6-A1CB-4C44-9DE3-F67C4E2BE376}"/>
              </a:ext>
            </a:extLst>
          </p:cNvPr>
          <p:cNvSpPr>
            <a:spLocks noGrp="1"/>
          </p:cNvSpPr>
          <p:nvPr>
            <p:ph idx="1"/>
          </p:nvPr>
        </p:nvSpPr>
        <p:spPr>
          <a:xfrm>
            <a:off x="5140934" y="469900"/>
            <a:ext cx="5953630" cy="5405968"/>
          </a:xfrm>
        </p:spPr>
        <p:txBody>
          <a:bodyPr anchor="ctr">
            <a:normAutofit/>
          </a:bodyPr>
          <a:lstStyle/>
          <a:p>
            <a:pPr marL="0" marR="0">
              <a:lnSpc>
                <a:spcPct val="90000"/>
              </a:lnSpc>
              <a:spcBef>
                <a:spcPts val="0"/>
              </a:spcBef>
              <a:spcAft>
                <a:spcPts val="0"/>
              </a:spcAft>
            </a:pPr>
            <a:r>
              <a:rPr lang="en-US" sz="1500" b="1" u="sng" dirty="0">
                <a:solidFill>
                  <a:srgbClr val="212121"/>
                </a:solidFill>
                <a:effectLst/>
                <a:latin typeface="Times New Roman" panose="02020603050405020304" pitchFamily="18" charset="0"/>
                <a:ea typeface="Times New Roman" panose="02020603050405020304" pitchFamily="18" charset="0"/>
              </a:rPr>
              <a:t>Amendments to the Blueprint for Maryland’s Future</a:t>
            </a:r>
            <a:endParaRPr lang="en-US" sz="1500" dirty="0">
              <a:solidFill>
                <a:srgbClr val="212121"/>
              </a:solidFill>
              <a:effectLst/>
              <a:latin typeface="Times New Roman" panose="02020603050405020304" pitchFamily="18" charset="0"/>
              <a:ea typeface="Times New Roman" panose="02020603050405020304" pitchFamily="18" charset="0"/>
            </a:endParaRPr>
          </a:p>
          <a:p>
            <a:pPr marL="0" marR="0">
              <a:lnSpc>
                <a:spcPct val="90000"/>
              </a:lnSpc>
              <a:spcBef>
                <a:spcPts val="0"/>
              </a:spcBef>
              <a:spcAft>
                <a:spcPts val="0"/>
              </a:spcAft>
            </a:pPr>
            <a:r>
              <a:rPr lang="en-US" sz="1500" i="1" dirty="0">
                <a:solidFill>
                  <a:srgbClr val="212121"/>
                </a:solidFill>
                <a:effectLst/>
                <a:latin typeface="Times New Roman" panose="02020603050405020304" pitchFamily="18" charset="0"/>
                <a:ea typeface="Times New Roman" panose="02020603050405020304" pitchFamily="18" charset="0"/>
              </a:rPr>
              <a:t>(Working off of HB 1300 Enrolled Text vetoed by Governor)</a:t>
            </a:r>
            <a:endParaRPr lang="en-US" sz="1500" dirty="0">
              <a:solidFill>
                <a:srgbClr val="212121"/>
              </a:solidFill>
              <a:effectLst/>
              <a:latin typeface="Times New Roman" panose="02020603050405020304" pitchFamily="18" charset="0"/>
              <a:ea typeface="Times New Roman" panose="02020603050405020304" pitchFamily="18" charset="0"/>
            </a:endParaRPr>
          </a:p>
          <a:p>
            <a:pPr marL="0" marR="0">
              <a:lnSpc>
                <a:spcPct val="90000"/>
              </a:lnSpc>
              <a:spcBef>
                <a:spcPts val="0"/>
              </a:spcBef>
              <a:spcAft>
                <a:spcPts val="0"/>
              </a:spcAft>
            </a:pPr>
            <a:r>
              <a:rPr lang="en-US" sz="1500" b="1" u="none" strike="noStrike" dirty="0">
                <a:solidFill>
                  <a:srgbClr val="212121"/>
                </a:solidFill>
                <a:effectLst/>
                <a:latin typeface="Times New Roman" panose="02020603050405020304" pitchFamily="18" charset="0"/>
                <a:ea typeface="Times New Roman" panose="02020603050405020304" pitchFamily="18" charset="0"/>
              </a:rPr>
              <a:t> </a:t>
            </a:r>
            <a:endParaRPr lang="en-US" sz="1500" dirty="0">
              <a:solidFill>
                <a:srgbClr val="212121"/>
              </a:solidFill>
              <a:effectLst/>
              <a:latin typeface="Times New Roman" panose="02020603050405020304" pitchFamily="18" charset="0"/>
              <a:ea typeface="Times New Roman" panose="02020603050405020304" pitchFamily="18" charset="0"/>
            </a:endParaRPr>
          </a:p>
          <a:p>
            <a:pPr marL="0" marR="0">
              <a:lnSpc>
                <a:spcPct val="90000"/>
              </a:lnSpc>
              <a:spcBef>
                <a:spcPts val="0"/>
              </a:spcBef>
              <a:spcAft>
                <a:spcPts val="0"/>
              </a:spcAft>
            </a:pPr>
            <a:r>
              <a:rPr lang="en-US" sz="1500" b="1" u="sng" dirty="0">
                <a:solidFill>
                  <a:srgbClr val="212121"/>
                </a:solidFill>
                <a:effectLst/>
                <a:latin typeface="Times New Roman" panose="02020603050405020304" pitchFamily="18" charset="0"/>
                <a:ea typeface="Times New Roman" panose="02020603050405020304" pitchFamily="18" charset="0"/>
              </a:rPr>
              <a:t>Amendment No. 1:</a:t>
            </a:r>
            <a:endParaRPr lang="en-US" sz="1500" dirty="0">
              <a:solidFill>
                <a:srgbClr val="212121"/>
              </a:solidFill>
              <a:effectLst/>
              <a:latin typeface="Times New Roman" panose="02020603050405020304" pitchFamily="18" charset="0"/>
              <a:ea typeface="Times New Roman" panose="02020603050405020304" pitchFamily="18" charset="0"/>
            </a:endParaRPr>
          </a:p>
          <a:p>
            <a:pPr marL="0" marR="0">
              <a:lnSpc>
                <a:spcPct val="90000"/>
              </a:lnSpc>
              <a:spcBef>
                <a:spcPts val="0"/>
              </a:spcBef>
              <a:spcAft>
                <a:spcPts val="0"/>
              </a:spcAft>
            </a:pPr>
            <a:r>
              <a:rPr lang="en-US" sz="1500" dirty="0">
                <a:solidFill>
                  <a:srgbClr val="212121"/>
                </a:solidFill>
                <a:effectLst/>
                <a:latin typeface="Times New Roman" panose="02020603050405020304" pitchFamily="18" charset="0"/>
                <a:ea typeface="Times New Roman" panose="02020603050405020304" pitchFamily="18" charset="0"/>
              </a:rPr>
              <a:t>On page 156, line 5, strike: “</a:t>
            </a:r>
            <a:r>
              <a:rPr lang="en-US" sz="1500" strike="sngStrike" dirty="0">
                <a:solidFill>
                  <a:srgbClr val="212121"/>
                </a:solidFill>
                <a:effectLst/>
                <a:latin typeface="Times New Roman" panose="02020603050405020304" pitchFamily="18" charset="0"/>
                <a:ea typeface="Times New Roman" panose="02020603050405020304" pitchFamily="18" charset="0"/>
              </a:rPr>
              <a:t>PROVIDERS</a:t>
            </a:r>
            <a:r>
              <a:rPr lang="en-US" sz="1500" dirty="0">
                <a:solidFill>
                  <a:srgbClr val="212121"/>
                </a:solidFill>
                <a:effectLst/>
                <a:latin typeface="Times New Roman" panose="02020603050405020304" pitchFamily="18" charset="0"/>
                <a:ea typeface="Times New Roman" panose="02020603050405020304" pitchFamily="18" charset="0"/>
              </a:rPr>
              <a:t>” and insert: “</a:t>
            </a:r>
            <a:r>
              <a:rPr lang="en-US" sz="1500" u="sng" dirty="0">
                <a:solidFill>
                  <a:srgbClr val="212121"/>
                </a:solidFill>
                <a:effectLst/>
                <a:latin typeface="Times New Roman" panose="02020603050405020304" pitchFamily="18" charset="0"/>
                <a:ea typeface="Times New Roman" panose="02020603050405020304" pitchFamily="18" charset="0"/>
              </a:rPr>
              <a:t>SLOTS</a:t>
            </a:r>
            <a:r>
              <a:rPr lang="en-US" sz="1500" dirty="0">
                <a:solidFill>
                  <a:srgbClr val="212121"/>
                </a:solidFill>
                <a:effectLst/>
                <a:latin typeface="Times New Roman" panose="02020603050405020304" pitchFamily="18" charset="0"/>
                <a:ea typeface="Times New Roman" panose="02020603050405020304" pitchFamily="18" charset="0"/>
              </a:rPr>
              <a:t>”</a:t>
            </a:r>
          </a:p>
          <a:p>
            <a:pPr marL="0" marR="0">
              <a:lnSpc>
                <a:spcPct val="90000"/>
              </a:lnSpc>
              <a:spcBef>
                <a:spcPts val="0"/>
              </a:spcBef>
              <a:spcAft>
                <a:spcPts val="0"/>
              </a:spcAft>
            </a:pPr>
            <a:r>
              <a:rPr lang="en-US" sz="1500" dirty="0">
                <a:solidFill>
                  <a:srgbClr val="212121"/>
                </a:solidFill>
                <a:effectLst/>
                <a:latin typeface="Times New Roman" panose="02020603050405020304" pitchFamily="18" charset="0"/>
                <a:ea typeface="Times New Roman" panose="02020603050405020304" pitchFamily="18" charset="0"/>
              </a:rPr>
              <a:t> </a:t>
            </a:r>
          </a:p>
          <a:p>
            <a:pPr marL="0" marR="0">
              <a:lnSpc>
                <a:spcPct val="90000"/>
              </a:lnSpc>
              <a:spcBef>
                <a:spcPts val="0"/>
              </a:spcBef>
              <a:spcAft>
                <a:spcPts val="0"/>
              </a:spcAft>
            </a:pPr>
            <a:r>
              <a:rPr lang="en-US" sz="1500" dirty="0">
                <a:solidFill>
                  <a:srgbClr val="212121"/>
                </a:solidFill>
                <a:effectLst/>
                <a:latin typeface="Times New Roman" panose="02020603050405020304" pitchFamily="18" charset="0"/>
                <a:ea typeface="Times New Roman" panose="02020603050405020304" pitchFamily="18" charset="0"/>
              </a:rPr>
              <a:t>On page 156, line 6, strike: “</a:t>
            </a:r>
            <a:r>
              <a:rPr lang="en-US" sz="1500" strike="sngStrike" dirty="0">
                <a:solidFill>
                  <a:srgbClr val="212121"/>
                </a:solidFill>
                <a:effectLst/>
                <a:latin typeface="Times New Roman" panose="02020603050405020304" pitchFamily="18" charset="0"/>
                <a:ea typeface="Times New Roman" panose="02020603050405020304" pitchFamily="18" charset="0"/>
              </a:rPr>
              <a:t>PROVIDERS</a:t>
            </a:r>
            <a:r>
              <a:rPr lang="en-US" sz="1500" dirty="0">
                <a:solidFill>
                  <a:srgbClr val="212121"/>
                </a:solidFill>
                <a:effectLst/>
                <a:latin typeface="Times New Roman" panose="02020603050405020304" pitchFamily="18" charset="0"/>
                <a:ea typeface="Times New Roman" panose="02020603050405020304" pitchFamily="18" charset="0"/>
              </a:rPr>
              <a:t>” and insert: “</a:t>
            </a:r>
            <a:r>
              <a:rPr lang="en-US" sz="1500" u="sng" dirty="0">
                <a:solidFill>
                  <a:srgbClr val="212121"/>
                </a:solidFill>
                <a:effectLst/>
                <a:latin typeface="Times New Roman" panose="02020603050405020304" pitchFamily="18" charset="0"/>
                <a:ea typeface="Times New Roman" panose="02020603050405020304" pitchFamily="18" charset="0"/>
              </a:rPr>
              <a:t>SLOTS</a:t>
            </a:r>
            <a:r>
              <a:rPr lang="en-US" sz="1500" dirty="0">
                <a:solidFill>
                  <a:srgbClr val="212121"/>
                </a:solidFill>
                <a:effectLst/>
                <a:latin typeface="Times New Roman" panose="02020603050405020304" pitchFamily="18" charset="0"/>
                <a:ea typeface="Times New Roman" panose="02020603050405020304" pitchFamily="18" charset="0"/>
              </a:rPr>
              <a:t>”</a:t>
            </a:r>
          </a:p>
          <a:p>
            <a:pPr marL="0" marR="0">
              <a:lnSpc>
                <a:spcPct val="90000"/>
              </a:lnSpc>
              <a:spcBef>
                <a:spcPts val="0"/>
              </a:spcBef>
              <a:spcAft>
                <a:spcPts val="0"/>
              </a:spcAft>
            </a:pPr>
            <a:r>
              <a:rPr lang="en-US" sz="1500" dirty="0">
                <a:solidFill>
                  <a:srgbClr val="212121"/>
                </a:solidFill>
                <a:effectLst/>
                <a:latin typeface="Times New Roman" panose="02020603050405020304" pitchFamily="18" charset="0"/>
                <a:ea typeface="Times New Roman" panose="02020603050405020304" pitchFamily="18" charset="0"/>
              </a:rPr>
              <a:t> </a:t>
            </a:r>
          </a:p>
          <a:p>
            <a:pPr marL="0" marR="0">
              <a:lnSpc>
                <a:spcPct val="90000"/>
              </a:lnSpc>
              <a:spcBef>
                <a:spcPts val="0"/>
              </a:spcBef>
              <a:spcAft>
                <a:spcPts val="0"/>
              </a:spcAft>
            </a:pPr>
            <a:r>
              <a:rPr lang="en-US" sz="1500" dirty="0">
                <a:solidFill>
                  <a:srgbClr val="212121"/>
                </a:solidFill>
                <a:effectLst/>
                <a:latin typeface="Times New Roman" panose="02020603050405020304" pitchFamily="18" charset="0"/>
                <a:ea typeface="Times New Roman" panose="02020603050405020304" pitchFamily="18" charset="0"/>
              </a:rPr>
              <a:t>On page 156, line 8, strike: “</a:t>
            </a:r>
            <a:r>
              <a:rPr lang="en-US" sz="1500" strike="sngStrike" dirty="0">
                <a:solidFill>
                  <a:srgbClr val="212121"/>
                </a:solidFill>
                <a:effectLst/>
                <a:latin typeface="Times New Roman" panose="02020603050405020304" pitchFamily="18" charset="0"/>
                <a:ea typeface="Times New Roman" panose="02020603050405020304" pitchFamily="18" charset="0"/>
              </a:rPr>
              <a:t>PROVIDERS</a:t>
            </a:r>
            <a:r>
              <a:rPr lang="en-US" sz="1500" dirty="0">
                <a:solidFill>
                  <a:srgbClr val="212121"/>
                </a:solidFill>
                <a:effectLst/>
                <a:latin typeface="Times New Roman" panose="02020603050405020304" pitchFamily="18" charset="0"/>
                <a:ea typeface="Times New Roman" panose="02020603050405020304" pitchFamily="18" charset="0"/>
              </a:rPr>
              <a:t>” and insert: “</a:t>
            </a:r>
            <a:r>
              <a:rPr lang="en-US" sz="1500" u="sng" dirty="0">
                <a:solidFill>
                  <a:srgbClr val="212121"/>
                </a:solidFill>
                <a:effectLst/>
                <a:latin typeface="Times New Roman" panose="02020603050405020304" pitchFamily="18" charset="0"/>
                <a:ea typeface="Times New Roman" panose="02020603050405020304" pitchFamily="18" charset="0"/>
              </a:rPr>
              <a:t>SLOTS</a:t>
            </a:r>
            <a:r>
              <a:rPr lang="en-US" sz="1500" dirty="0">
                <a:solidFill>
                  <a:srgbClr val="212121"/>
                </a:solidFill>
                <a:effectLst/>
                <a:latin typeface="Times New Roman" panose="02020603050405020304" pitchFamily="18" charset="0"/>
                <a:ea typeface="Times New Roman" panose="02020603050405020304" pitchFamily="18" charset="0"/>
              </a:rPr>
              <a:t>”</a:t>
            </a:r>
          </a:p>
          <a:p>
            <a:pPr marL="0" marR="0">
              <a:lnSpc>
                <a:spcPct val="90000"/>
              </a:lnSpc>
              <a:spcBef>
                <a:spcPts val="0"/>
              </a:spcBef>
              <a:spcAft>
                <a:spcPts val="0"/>
              </a:spcAft>
            </a:pPr>
            <a:r>
              <a:rPr lang="en-US" sz="1500" dirty="0">
                <a:solidFill>
                  <a:srgbClr val="212121"/>
                </a:solidFill>
                <a:effectLst/>
                <a:latin typeface="Times New Roman" panose="02020603050405020304" pitchFamily="18" charset="0"/>
                <a:ea typeface="Times New Roman" panose="02020603050405020304" pitchFamily="18" charset="0"/>
              </a:rPr>
              <a:t> </a:t>
            </a:r>
          </a:p>
          <a:p>
            <a:pPr marL="0" marR="0">
              <a:lnSpc>
                <a:spcPct val="90000"/>
              </a:lnSpc>
              <a:spcBef>
                <a:spcPts val="0"/>
              </a:spcBef>
              <a:spcAft>
                <a:spcPts val="0"/>
              </a:spcAft>
            </a:pPr>
            <a:r>
              <a:rPr lang="en-US" sz="1500" dirty="0">
                <a:solidFill>
                  <a:srgbClr val="212121"/>
                </a:solidFill>
                <a:effectLst/>
                <a:latin typeface="Times New Roman" panose="02020603050405020304" pitchFamily="18" charset="0"/>
                <a:ea typeface="Times New Roman" panose="02020603050405020304" pitchFamily="18" charset="0"/>
              </a:rPr>
              <a:t>On page 156, line 9, strike: “</a:t>
            </a:r>
            <a:r>
              <a:rPr lang="en-US" sz="1500" strike="sngStrike" dirty="0">
                <a:solidFill>
                  <a:srgbClr val="212121"/>
                </a:solidFill>
                <a:effectLst/>
                <a:latin typeface="Times New Roman" panose="02020603050405020304" pitchFamily="18" charset="0"/>
                <a:ea typeface="Times New Roman" panose="02020603050405020304" pitchFamily="18" charset="0"/>
              </a:rPr>
              <a:t>PROVIDERS</a:t>
            </a:r>
            <a:r>
              <a:rPr lang="en-US" sz="1500" dirty="0">
                <a:solidFill>
                  <a:srgbClr val="212121"/>
                </a:solidFill>
                <a:effectLst/>
                <a:latin typeface="Times New Roman" panose="02020603050405020304" pitchFamily="18" charset="0"/>
                <a:ea typeface="Times New Roman" panose="02020603050405020304" pitchFamily="18" charset="0"/>
              </a:rPr>
              <a:t>” and insert: “</a:t>
            </a:r>
            <a:r>
              <a:rPr lang="en-US" sz="1500" u="sng" dirty="0">
                <a:solidFill>
                  <a:srgbClr val="212121"/>
                </a:solidFill>
                <a:effectLst/>
                <a:latin typeface="Times New Roman" panose="02020603050405020304" pitchFamily="18" charset="0"/>
                <a:ea typeface="Times New Roman" panose="02020603050405020304" pitchFamily="18" charset="0"/>
              </a:rPr>
              <a:t>SLOTS</a:t>
            </a:r>
            <a:r>
              <a:rPr lang="en-US" sz="1500" dirty="0">
                <a:solidFill>
                  <a:srgbClr val="212121"/>
                </a:solidFill>
                <a:effectLst/>
                <a:latin typeface="Times New Roman" panose="02020603050405020304" pitchFamily="18" charset="0"/>
                <a:ea typeface="Times New Roman" panose="02020603050405020304" pitchFamily="18" charset="0"/>
              </a:rPr>
              <a:t>”</a:t>
            </a:r>
          </a:p>
          <a:p>
            <a:pPr marL="0" marR="0">
              <a:lnSpc>
                <a:spcPct val="90000"/>
              </a:lnSpc>
              <a:spcBef>
                <a:spcPts val="0"/>
              </a:spcBef>
              <a:spcAft>
                <a:spcPts val="0"/>
              </a:spcAft>
            </a:pPr>
            <a:r>
              <a:rPr lang="en-US" sz="1500" dirty="0">
                <a:solidFill>
                  <a:srgbClr val="212121"/>
                </a:solidFill>
                <a:effectLst/>
                <a:latin typeface="Times New Roman" panose="02020603050405020304" pitchFamily="18" charset="0"/>
                <a:ea typeface="Times New Roman" panose="02020603050405020304" pitchFamily="18" charset="0"/>
              </a:rPr>
              <a:t> </a:t>
            </a:r>
          </a:p>
          <a:p>
            <a:pPr marL="0" marR="0">
              <a:lnSpc>
                <a:spcPct val="90000"/>
              </a:lnSpc>
              <a:spcBef>
                <a:spcPts val="0"/>
              </a:spcBef>
              <a:spcAft>
                <a:spcPts val="0"/>
              </a:spcAft>
            </a:pPr>
            <a:r>
              <a:rPr lang="en-US" sz="1500" dirty="0">
                <a:solidFill>
                  <a:srgbClr val="212121"/>
                </a:solidFill>
                <a:effectLst/>
                <a:latin typeface="Times New Roman" panose="02020603050405020304" pitchFamily="18" charset="0"/>
                <a:ea typeface="Times New Roman" panose="02020603050405020304" pitchFamily="18" charset="0"/>
              </a:rPr>
              <a:t>On page 156, line 11, strike: “</a:t>
            </a:r>
            <a:r>
              <a:rPr lang="en-US" sz="1500" strike="sngStrike" dirty="0">
                <a:solidFill>
                  <a:srgbClr val="212121"/>
                </a:solidFill>
                <a:effectLst/>
                <a:latin typeface="Times New Roman" panose="02020603050405020304" pitchFamily="18" charset="0"/>
                <a:ea typeface="Times New Roman" panose="02020603050405020304" pitchFamily="18" charset="0"/>
              </a:rPr>
              <a:t>PROVIDERS</a:t>
            </a:r>
            <a:r>
              <a:rPr lang="en-US" sz="1500" dirty="0">
                <a:solidFill>
                  <a:srgbClr val="212121"/>
                </a:solidFill>
                <a:effectLst/>
                <a:latin typeface="Times New Roman" panose="02020603050405020304" pitchFamily="18" charset="0"/>
                <a:ea typeface="Times New Roman" panose="02020603050405020304" pitchFamily="18" charset="0"/>
              </a:rPr>
              <a:t>” and insert: “</a:t>
            </a:r>
            <a:r>
              <a:rPr lang="en-US" sz="1500" u="sng" dirty="0">
                <a:solidFill>
                  <a:srgbClr val="212121"/>
                </a:solidFill>
                <a:effectLst/>
                <a:latin typeface="Times New Roman" panose="02020603050405020304" pitchFamily="18" charset="0"/>
                <a:ea typeface="Times New Roman" panose="02020603050405020304" pitchFamily="18" charset="0"/>
              </a:rPr>
              <a:t>SLOTS</a:t>
            </a:r>
            <a:r>
              <a:rPr lang="en-US" sz="1500" dirty="0">
                <a:solidFill>
                  <a:srgbClr val="212121"/>
                </a:solidFill>
                <a:effectLst/>
                <a:latin typeface="Times New Roman" panose="02020603050405020304" pitchFamily="18" charset="0"/>
                <a:ea typeface="Times New Roman" panose="02020603050405020304" pitchFamily="18" charset="0"/>
              </a:rPr>
              <a:t>”</a:t>
            </a:r>
          </a:p>
          <a:p>
            <a:pPr marL="0" marR="0">
              <a:lnSpc>
                <a:spcPct val="90000"/>
              </a:lnSpc>
              <a:spcBef>
                <a:spcPts val="0"/>
              </a:spcBef>
              <a:spcAft>
                <a:spcPts val="0"/>
              </a:spcAft>
            </a:pPr>
            <a:r>
              <a:rPr lang="en-US" sz="1500" dirty="0">
                <a:solidFill>
                  <a:srgbClr val="212121"/>
                </a:solidFill>
                <a:effectLst/>
                <a:latin typeface="Times New Roman" panose="02020603050405020304" pitchFamily="18" charset="0"/>
                <a:ea typeface="Times New Roman" panose="02020603050405020304" pitchFamily="18" charset="0"/>
              </a:rPr>
              <a:t> </a:t>
            </a:r>
          </a:p>
          <a:p>
            <a:pPr marL="0" marR="0">
              <a:lnSpc>
                <a:spcPct val="90000"/>
              </a:lnSpc>
              <a:spcBef>
                <a:spcPts val="0"/>
              </a:spcBef>
              <a:spcAft>
                <a:spcPts val="0"/>
              </a:spcAft>
            </a:pPr>
            <a:r>
              <a:rPr lang="en-US" sz="1500" dirty="0">
                <a:solidFill>
                  <a:srgbClr val="212121"/>
                </a:solidFill>
                <a:effectLst/>
                <a:latin typeface="Times New Roman" panose="02020603050405020304" pitchFamily="18" charset="0"/>
                <a:ea typeface="Times New Roman" panose="02020603050405020304" pitchFamily="18" charset="0"/>
              </a:rPr>
              <a:t>On page 156, line 13, strike: “</a:t>
            </a:r>
            <a:r>
              <a:rPr lang="en-US" sz="1500" strike="sngStrike" dirty="0">
                <a:solidFill>
                  <a:srgbClr val="212121"/>
                </a:solidFill>
                <a:effectLst/>
                <a:latin typeface="Times New Roman" panose="02020603050405020304" pitchFamily="18" charset="0"/>
                <a:ea typeface="Times New Roman" panose="02020603050405020304" pitchFamily="18" charset="0"/>
              </a:rPr>
              <a:t>PROVIDERS</a:t>
            </a:r>
            <a:r>
              <a:rPr lang="en-US" sz="1500" dirty="0">
                <a:solidFill>
                  <a:srgbClr val="212121"/>
                </a:solidFill>
                <a:effectLst/>
                <a:latin typeface="Times New Roman" panose="02020603050405020304" pitchFamily="18" charset="0"/>
                <a:ea typeface="Times New Roman" panose="02020603050405020304" pitchFamily="18" charset="0"/>
              </a:rPr>
              <a:t>” and insert: “</a:t>
            </a:r>
            <a:r>
              <a:rPr lang="en-US" sz="1500" u="sng" dirty="0">
                <a:solidFill>
                  <a:srgbClr val="212121"/>
                </a:solidFill>
                <a:effectLst/>
                <a:latin typeface="Times New Roman" panose="02020603050405020304" pitchFamily="18" charset="0"/>
                <a:ea typeface="Times New Roman" panose="02020603050405020304" pitchFamily="18" charset="0"/>
              </a:rPr>
              <a:t>SLOTS</a:t>
            </a:r>
            <a:r>
              <a:rPr lang="en-US" sz="1500" dirty="0">
                <a:solidFill>
                  <a:srgbClr val="212121"/>
                </a:solidFill>
                <a:effectLst/>
                <a:latin typeface="Times New Roman" panose="02020603050405020304" pitchFamily="18" charset="0"/>
                <a:ea typeface="Times New Roman" panose="02020603050405020304" pitchFamily="18" charset="0"/>
              </a:rPr>
              <a:t>”</a:t>
            </a:r>
          </a:p>
          <a:p>
            <a:pPr marL="0" marR="0">
              <a:lnSpc>
                <a:spcPct val="90000"/>
              </a:lnSpc>
              <a:spcBef>
                <a:spcPts val="0"/>
              </a:spcBef>
              <a:spcAft>
                <a:spcPts val="0"/>
              </a:spcAft>
            </a:pPr>
            <a:r>
              <a:rPr lang="en-US" sz="1500" dirty="0">
                <a:solidFill>
                  <a:srgbClr val="212121"/>
                </a:solidFill>
                <a:effectLst/>
                <a:latin typeface="Times New Roman" panose="02020603050405020304" pitchFamily="18" charset="0"/>
                <a:ea typeface="Times New Roman" panose="02020603050405020304" pitchFamily="18" charset="0"/>
              </a:rPr>
              <a:t> </a:t>
            </a:r>
          </a:p>
          <a:p>
            <a:pPr marL="0" marR="0">
              <a:lnSpc>
                <a:spcPct val="90000"/>
              </a:lnSpc>
              <a:spcBef>
                <a:spcPts val="0"/>
              </a:spcBef>
              <a:spcAft>
                <a:spcPts val="0"/>
              </a:spcAft>
            </a:pPr>
            <a:r>
              <a:rPr lang="en-US" sz="1500" dirty="0">
                <a:solidFill>
                  <a:srgbClr val="212121"/>
                </a:solidFill>
                <a:effectLst/>
                <a:latin typeface="Times New Roman" panose="02020603050405020304" pitchFamily="18" charset="0"/>
                <a:ea typeface="Times New Roman" panose="02020603050405020304" pitchFamily="18" charset="0"/>
              </a:rPr>
              <a:t>Explanation: This amendment ensures the phase in split between community providers and public providers is a 50-50 split of available slots. The vetoed legislation is a 50-50 split among providers which could significantly skew the split to greater than 50% of slots in favor of public prekindergarten providers. </a:t>
            </a:r>
          </a:p>
          <a:p>
            <a:pPr marL="0" marR="0" indent="0">
              <a:lnSpc>
                <a:spcPct val="90000"/>
              </a:lnSpc>
              <a:spcBef>
                <a:spcPts val="0"/>
              </a:spcBef>
              <a:spcAft>
                <a:spcPts val="0"/>
              </a:spcAft>
              <a:buNone/>
            </a:pPr>
            <a:r>
              <a:rPr lang="en-US" sz="1500" dirty="0">
                <a:solidFill>
                  <a:srgbClr val="212121"/>
                </a:solidFill>
                <a:effectLst/>
                <a:latin typeface="Times New Roman" panose="02020603050405020304" pitchFamily="18" charset="0"/>
                <a:ea typeface="Times New Roman" panose="02020603050405020304" pitchFamily="18" charset="0"/>
              </a:rPr>
              <a:t> </a:t>
            </a:r>
          </a:p>
          <a:p>
            <a:pPr>
              <a:lnSpc>
                <a:spcPct val="90000"/>
              </a:lnSpc>
            </a:pPr>
            <a:endParaRPr lang="en-US" sz="1500" dirty="0">
              <a:solidFill>
                <a:srgbClr val="212121"/>
              </a:solidFill>
            </a:endParaRPr>
          </a:p>
        </p:txBody>
      </p:sp>
    </p:spTree>
    <p:extLst>
      <p:ext uri="{BB962C8B-B14F-4D97-AF65-F5344CB8AC3E}">
        <p14:creationId xmlns:p14="http://schemas.microsoft.com/office/powerpoint/2010/main" val="611261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0051050-B89E-49D3-826B-6A1EAC70A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133AF6E3-B8BA-445C-9EFB-E970BA4A09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a:gradFill>
            <a:gsLst>
              <a:gs pos="0">
                <a:schemeClr val="accent1">
                  <a:lumMod val="82000"/>
                  <a:lumOff val="18000"/>
                </a:schemeClr>
              </a:gs>
              <a:gs pos="100000">
                <a:schemeClr val="accent1">
                  <a:lumMod val="98000"/>
                </a:schemeClr>
              </a:gs>
            </a:gsLst>
            <a:lin ang="5400000" scaled="0"/>
          </a:gradFill>
        </p:spPr>
      </p:pic>
      <p:pic>
        <p:nvPicPr>
          <p:cNvPr id="27" name="Picture 26">
            <a:extLst>
              <a:ext uri="{FF2B5EF4-FFF2-40B4-BE49-F238E27FC236}">
                <a16:creationId xmlns:a16="http://schemas.microsoft.com/office/drawing/2014/main" id="{7664F659-1366-4A2A-BD0B-AB97FFD1AB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srcRect l="5622" t="32929" r="5622" b="21272"/>
          <a:stretch/>
        </p:blipFill>
        <p:spPr>
          <a:xfrm>
            <a:off x="5414212" y="2352170"/>
            <a:ext cx="1363576" cy="441158"/>
          </a:xfrm>
          <a:prstGeom prst="rect">
            <a:avLst/>
          </a:prstGeom>
        </p:spPr>
      </p:pic>
      <p:sp>
        <p:nvSpPr>
          <p:cNvPr id="2" name="Title 1">
            <a:extLst>
              <a:ext uri="{FF2B5EF4-FFF2-40B4-BE49-F238E27FC236}">
                <a16:creationId xmlns:a16="http://schemas.microsoft.com/office/drawing/2014/main" id="{7BDF5B31-FBB5-43AA-A19B-15EEAE953D32}"/>
              </a:ext>
            </a:extLst>
          </p:cNvPr>
          <p:cNvSpPr>
            <a:spLocks noGrp="1"/>
          </p:cNvSpPr>
          <p:nvPr>
            <p:ph type="title"/>
          </p:nvPr>
        </p:nvSpPr>
        <p:spPr>
          <a:xfrm>
            <a:off x="1295402" y="982132"/>
            <a:ext cx="9601196" cy="1368252"/>
          </a:xfrm>
        </p:spPr>
        <p:txBody>
          <a:bodyPr>
            <a:normAutofit/>
          </a:bodyPr>
          <a:lstStyle/>
          <a:p>
            <a:r>
              <a:rPr lang="en-US" dirty="0">
                <a:solidFill>
                  <a:srgbClr val="373737"/>
                </a:solidFill>
              </a:rPr>
              <a:t>“Checkpoint” Provision 2021 </a:t>
            </a:r>
          </a:p>
        </p:txBody>
      </p:sp>
      <p:sp>
        <p:nvSpPr>
          <p:cNvPr id="3" name="Content Placeholder 2">
            <a:extLst>
              <a:ext uri="{FF2B5EF4-FFF2-40B4-BE49-F238E27FC236}">
                <a16:creationId xmlns:a16="http://schemas.microsoft.com/office/drawing/2014/main" id="{261C73D6-273B-4EB1-9C54-668BA3C71FC5}"/>
              </a:ext>
            </a:extLst>
          </p:cNvPr>
          <p:cNvSpPr>
            <a:spLocks noGrp="1"/>
          </p:cNvSpPr>
          <p:nvPr>
            <p:ph idx="1"/>
          </p:nvPr>
        </p:nvSpPr>
        <p:spPr>
          <a:xfrm>
            <a:off x="1295401" y="2919662"/>
            <a:ext cx="9601196" cy="2956205"/>
          </a:xfrm>
        </p:spPr>
        <p:txBody>
          <a:bodyPr>
            <a:normAutofit/>
          </a:bodyPr>
          <a:lstStyle/>
          <a:p>
            <a:pPr fontAlgn="base">
              <a:lnSpc>
                <a:spcPct val="90000"/>
              </a:lnSpc>
            </a:pPr>
            <a:r>
              <a:rPr lang="en-US" sz="1900" b="0" i="0">
                <a:solidFill>
                  <a:srgbClr val="212121"/>
                </a:solidFill>
                <a:effectLst/>
                <a:latin typeface="Open Sans"/>
              </a:rPr>
              <a:t>Senate’s Budget and Taxation and Education, Health and Environmental Affairs committees approved dozens of amendments to the Blueprint for Maryland’s Future reform bill late Wednesday night.</a:t>
            </a:r>
          </a:p>
          <a:p>
            <a:pPr fontAlgn="base">
              <a:lnSpc>
                <a:spcPct val="90000"/>
              </a:lnSpc>
            </a:pPr>
            <a:r>
              <a:rPr lang="en-US" sz="1900" b="0" i="0">
                <a:solidFill>
                  <a:srgbClr val="212121"/>
                </a:solidFill>
                <a:effectLst/>
                <a:latin typeface="Open Sans"/>
              </a:rPr>
              <a:t>The “checkpoint” provision included by the Senate panels requires the state to conduct a review before the 2026 fiscal year to determine whether there’s sufficient funding for the final five years of the reform plan, whether reforms are being implemented according to the plan and whether schools are achieving desired outcomes. If one of the items is not met, increased state funding per child would be limited to 2% in the 2026 fiscal year and local school systems would not be required to further implement the Blueprint reforms.</a:t>
            </a:r>
          </a:p>
          <a:p>
            <a:pPr>
              <a:lnSpc>
                <a:spcPct val="90000"/>
              </a:lnSpc>
            </a:pPr>
            <a:endParaRPr lang="en-US" sz="1900">
              <a:solidFill>
                <a:srgbClr val="212121"/>
              </a:solidFill>
            </a:endParaRPr>
          </a:p>
        </p:txBody>
      </p:sp>
    </p:spTree>
    <p:extLst>
      <p:ext uri="{BB962C8B-B14F-4D97-AF65-F5344CB8AC3E}">
        <p14:creationId xmlns:p14="http://schemas.microsoft.com/office/powerpoint/2010/main" val="3403113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C209687-AA5F-46B9-A3C9-9DFB03D04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7C95D75D-7905-4E44-BEB4-3C267FEC17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52964783-500D-4C80-91E3-052164F65CB5}"/>
              </a:ext>
            </a:extLst>
          </p:cNvPr>
          <p:cNvSpPr>
            <a:spLocks noGrp="1"/>
          </p:cNvSpPr>
          <p:nvPr>
            <p:ph type="title"/>
          </p:nvPr>
        </p:nvSpPr>
        <p:spPr>
          <a:xfrm>
            <a:off x="7535825" y="982132"/>
            <a:ext cx="3360772" cy="4625172"/>
          </a:xfrm>
        </p:spPr>
        <p:txBody>
          <a:bodyPr>
            <a:normAutofit/>
          </a:bodyPr>
          <a:lstStyle/>
          <a:p>
            <a:pPr>
              <a:lnSpc>
                <a:spcPct val="90000"/>
              </a:lnSpc>
            </a:pPr>
            <a:r>
              <a:rPr lang="en-US" sz="3100">
                <a:solidFill>
                  <a:srgbClr val="262626"/>
                </a:solidFill>
              </a:rPr>
              <a:t>We Cannot Afford to Lose Our Three’s and Four-Year Old’s: </a:t>
            </a:r>
            <a:br>
              <a:rPr lang="en-US" sz="3100">
                <a:solidFill>
                  <a:srgbClr val="262626"/>
                </a:solidFill>
              </a:rPr>
            </a:br>
            <a:r>
              <a:rPr lang="en-US" sz="3100">
                <a:solidFill>
                  <a:srgbClr val="262626"/>
                </a:solidFill>
              </a:rPr>
              <a:t>Steps to compete in a universal expansion of public Pre-K in Maryland </a:t>
            </a:r>
            <a:br>
              <a:rPr lang="en-US" sz="3100">
                <a:solidFill>
                  <a:srgbClr val="262626"/>
                </a:solidFill>
              </a:rPr>
            </a:br>
            <a:endParaRPr lang="en-US" sz="3100">
              <a:solidFill>
                <a:srgbClr val="262626"/>
              </a:solidFill>
            </a:endParaRPr>
          </a:p>
        </p:txBody>
      </p:sp>
      <p:sp>
        <p:nvSpPr>
          <p:cNvPr id="31" name="Rectangle 30">
            <a:extLst>
              <a:ext uri="{FF2B5EF4-FFF2-40B4-BE49-F238E27FC236}">
                <a16:creationId xmlns:a16="http://schemas.microsoft.com/office/drawing/2014/main" id="{F4FC4398-B89C-4EEC-96A1-3EA72A8703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noFill/>
          <a:ln w="57150" cmpd="thickThin">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806327B-763F-41B7-9162-C9F3C71C58AF}"/>
              </a:ext>
            </a:extLst>
          </p:cNvPr>
          <p:cNvGraphicFramePr>
            <a:graphicFrameLocks noGrp="1"/>
          </p:cNvGraphicFramePr>
          <p:nvPr>
            <p:ph idx="1"/>
            <p:extLst>
              <p:ext uri="{D42A27DB-BD31-4B8C-83A1-F6EECF244321}">
                <p14:modId xmlns:p14="http://schemas.microsoft.com/office/powerpoint/2010/main" val="2115646839"/>
              </p:ext>
            </p:extLst>
          </p:nvPr>
        </p:nvGraphicFramePr>
        <p:xfrm>
          <a:off x="1391056" y="1391055"/>
          <a:ext cx="5272392" cy="39591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47170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4707075-25D1-495F-9D67-1D706D7A7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7540CD5-A20B-4B7C-822A-C9C9A7245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1C1BF-02AA-4CE7-B35C-CC96F72A08C3}"/>
              </a:ext>
            </a:extLst>
          </p:cNvPr>
          <p:cNvSpPr>
            <a:spLocks noGrp="1"/>
          </p:cNvSpPr>
          <p:nvPr>
            <p:ph type="title"/>
          </p:nvPr>
        </p:nvSpPr>
        <p:spPr>
          <a:xfrm>
            <a:off x="1055599" y="1055077"/>
            <a:ext cx="2532909" cy="4794578"/>
          </a:xfrm>
        </p:spPr>
        <p:txBody>
          <a:bodyPr>
            <a:normAutofit/>
          </a:bodyPr>
          <a:lstStyle/>
          <a:p>
            <a:r>
              <a:rPr lang="en-US">
                <a:solidFill>
                  <a:srgbClr val="262626"/>
                </a:solidFill>
              </a:rPr>
              <a:t>Prepare: Action Items</a:t>
            </a:r>
          </a:p>
        </p:txBody>
      </p:sp>
      <p:sp useBgFill="1">
        <p:nvSpPr>
          <p:cNvPr id="13" name="Rectangle 12">
            <a:extLst>
              <a:ext uri="{FF2B5EF4-FFF2-40B4-BE49-F238E27FC236}">
                <a16:creationId xmlns:a16="http://schemas.microsoft.com/office/drawing/2014/main" id="{65A3E01E-7BC8-4D86-8005-AB7C3F960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B4C679A-BE9D-4F4C-94D0-EB7BFAD1F59B}"/>
              </a:ext>
            </a:extLst>
          </p:cNvPr>
          <p:cNvGraphicFramePr>
            <a:graphicFrameLocks noGrp="1"/>
          </p:cNvGraphicFramePr>
          <p:nvPr>
            <p:ph idx="1"/>
            <p:extLst>
              <p:ext uri="{D42A27DB-BD31-4B8C-83A1-F6EECF244321}">
                <p14:modId xmlns:p14="http://schemas.microsoft.com/office/powerpoint/2010/main" val="3296405340"/>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7120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5201A-4457-4E2D-862E-98981DA651E4}"/>
              </a:ext>
            </a:extLst>
          </p:cNvPr>
          <p:cNvSpPr>
            <a:spLocks noGrp="1"/>
          </p:cNvSpPr>
          <p:nvPr>
            <p:ph type="title"/>
          </p:nvPr>
        </p:nvSpPr>
        <p:spPr>
          <a:xfrm>
            <a:off x="1295402" y="982132"/>
            <a:ext cx="9601196" cy="1303867"/>
          </a:xfrm>
        </p:spPr>
        <p:txBody>
          <a:bodyPr>
            <a:normAutofit/>
          </a:bodyPr>
          <a:lstStyle/>
          <a:p>
            <a:r>
              <a:rPr lang="en-US"/>
              <a:t>Questions?</a:t>
            </a:r>
          </a:p>
        </p:txBody>
      </p:sp>
      <p:pic>
        <p:nvPicPr>
          <p:cNvPr id="13" name="Picture 2" descr="Text&#10;&#10;Description automatically generated with low confidence">
            <a:extLst>
              <a:ext uri="{FF2B5EF4-FFF2-40B4-BE49-F238E27FC236}">
                <a16:creationId xmlns:a16="http://schemas.microsoft.com/office/drawing/2014/main" id="{77F1FF50-BCB9-46B9-96E1-A639FA59B9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15" r="6507"/>
          <a:stretch/>
        </p:blipFill>
        <p:spPr bwMode="auto">
          <a:xfrm>
            <a:off x="1434269" y="2701180"/>
            <a:ext cx="2739728" cy="2852640"/>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
        <p:nvSpPr>
          <p:cNvPr id="22" name="Content Placeholder 21">
            <a:extLst>
              <a:ext uri="{FF2B5EF4-FFF2-40B4-BE49-F238E27FC236}">
                <a16:creationId xmlns:a16="http://schemas.microsoft.com/office/drawing/2014/main" id="{DF81F13F-BA77-4B46-8C80-4CC5E15B0EBA}"/>
              </a:ext>
            </a:extLst>
          </p:cNvPr>
          <p:cNvSpPr>
            <a:spLocks noGrp="1"/>
          </p:cNvSpPr>
          <p:nvPr>
            <p:ph idx="1"/>
          </p:nvPr>
        </p:nvSpPr>
        <p:spPr>
          <a:xfrm>
            <a:off x="4639732" y="2556932"/>
            <a:ext cx="6256863" cy="3318936"/>
          </a:xfrm>
        </p:spPr>
        <p:txBody>
          <a:bodyPr>
            <a:normAutofit/>
          </a:bodyPr>
          <a:lstStyle/>
          <a:p>
            <a:r>
              <a:rPr lang="en-US" dirty="0"/>
              <a:t>Contact:</a:t>
            </a:r>
          </a:p>
          <a:p>
            <a:r>
              <a:rPr lang="en-US" dirty="0"/>
              <a:t>Christina Peusch, Executive Director</a:t>
            </a:r>
          </a:p>
          <a:p>
            <a:r>
              <a:rPr lang="en-US" dirty="0"/>
              <a:t>Maryland State Child Care Association</a:t>
            </a:r>
          </a:p>
          <a:p>
            <a:r>
              <a:rPr lang="en-US" dirty="0">
                <a:hlinkClick r:id="rId4"/>
              </a:rPr>
              <a:t>info@mscca.org</a:t>
            </a:r>
            <a:endParaRPr lang="en-US" dirty="0"/>
          </a:p>
          <a:p>
            <a:r>
              <a:rPr lang="en-US" dirty="0"/>
              <a:t>410-820-9196</a:t>
            </a:r>
          </a:p>
        </p:txBody>
      </p:sp>
    </p:spTree>
    <p:extLst>
      <p:ext uri="{BB962C8B-B14F-4D97-AF65-F5344CB8AC3E}">
        <p14:creationId xmlns:p14="http://schemas.microsoft.com/office/powerpoint/2010/main" val="3724940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6CFDACF-C6E0-4DBA-AEAC-3F3EC55CD05A}"/>
              </a:ext>
            </a:extLst>
          </p:cNvPr>
          <p:cNvSpPr>
            <a:spLocks noGrp="1"/>
          </p:cNvSpPr>
          <p:nvPr>
            <p:ph type="title"/>
          </p:nvPr>
        </p:nvSpPr>
        <p:spPr>
          <a:xfrm>
            <a:off x="952108" y="954756"/>
            <a:ext cx="2730414" cy="4946003"/>
          </a:xfrm>
        </p:spPr>
        <p:txBody>
          <a:bodyPr>
            <a:normAutofit/>
          </a:bodyPr>
          <a:lstStyle/>
          <a:p>
            <a:r>
              <a:rPr lang="en-US" sz="3600" dirty="0">
                <a:solidFill>
                  <a:srgbClr val="FFFFFF"/>
                </a:solidFill>
              </a:rPr>
              <a:t>Public Pre-K Now in Maryland </a:t>
            </a:r>
          </a:p>
        </p:txBody>
      </p:sp>
      <p:sp>
        <p:nvSpPr>
          <p:cNvPr id="17" name="Rectangle 16">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a:extLst>
              <a:ext uri="{FF2B5EF4-FFF2-40B4-BE49-F238E27FC236}">
                <a16:creationId xmlns:a16="http://schemas.microsoft.com/office/drawing/2014/main" id="{ABA18C68-C4CC-4636-A15B-AD539FC588CC}"/>
              </a:ext>
            </a:extLst>
          </p:cNvPr>
          <p:cNvSpPr>
            <a:spLocks noGrp="1" noChangeArrowheads="1"/>
          </p:cNvSpPr>
          <p:nvPr>
            <p:ph idx="1"/>
          </p:nvPr>
        </p:nvSpPr>
        <p:spPr bwMode="auto">
          <a:xfrm>
            <a:off x="5140934" y="469900"/>
            <a:ext cx="5953630" cy="540596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n-US" altLang="en-US" b="0" i="0" u="none" strike="noStrike" cap="none" normalizeH="0" baseline="0">
                <a:ln>
                  <a:noFill/>
                </a:ln>
                <a:solidFill>
                  <a:srgbClr val="212121"/>
                </a:solidFill>
                <a:effectLst/>
                <a:latin typeface="Arial" panose="020B0604020202020204" pitchFamily="34" charset="0"/>
              </a:rPr>
              <a:t>Current PreK Expansion Grant application</a:t>
            </a:r>
            <a:br>
              <a:rPr kumimoji="0" lang="en-US" altLang="en-US" b="0" i="0" u="none" strike="noStrike" cap="none" normalizeH="0" baseline="0">
                <a:ln>
                  <a:noFill/>
                </a:ln>
                <a:solidFill>
                  <a:srgbClr val="212121"/>
                </a:solidFill>
                <a:effectLst/>
                <a:latin typeface="Arial" panose="020B0604020202020204" pitchFamily="34" charset="0"/>
              </a:rPr>
            </a:br>
            <a:r>
              <a:rPr kumimoji="0" lang="en-US" altLang="en-US" b="0" i="0" u="sng" strike="noStrike" cap="none" normalizeH="0" baseline="0">
                <a:ln>
                  <a:noFill/>
                </a:ln>
                <a:solidFill>
                  <a:srgbClr val="212121"/>
                </a:solidFill>
                <a:effectLst/>
                <a:latin typeface="Arial" panose="020B0604020202020204" pitchFamily="34" charset="0"/>
                <a:cs typeface="Arial" panose="020B0604020202020204" pitchFamily="34" charset="0"/>
              </a:rPr>
              <a:t>https://earlychildhood.marylandpublicschools.org/system/files/filedepot/4/prekindergarten_expansion_grant_rfp_fy2021_release_3.17.20.docx</a:t>
            </a:r>
            <a:r>
              <a:rPr kumimoji="0" lang="en-US" altLang="en-US" b="0" i="0" u="none" strike="noStrike" cap="none" normalizeH="0" baseline="0">
                <a:ln>
                  <a:noFill/>
                </a:ln>
                <a:solidFill>
                  <a:srgbClr val="212121"/>
                </a:solidFill>
                <a:effectLst/>
              </a:rPr>
              <a:t> </a:t>
            </a:r>
            <a:endParaRPr kumimoji="0" lang="en-US" altLang="en-US" b="0" i="0" u="none" strike="noStrike" cap="none" normalizeH="0" baseline="0">
              <a:ln>
                <a:noFill/>
              </a:ln>
              <a:solidFill>
                <a:srgbClr val="212121"/>
              </a:solidFill>
              <a:effectLst/>
              <a:latin typeface="Arial" panose="020B0604020202020204" pitchFamily="34" charset="0"/>
            </a:endParaRPr>
          </a:p>
        </p:txBody>
      </p:sp>
    </p:spTree>
    <p:extLst>
      <p:ext uri="{BB962C8B-B14F-4D97-AF65-F5344CB8AC3E}">
        <p14:creationId xmlns:p14="http://schemas.microsoft.com/office/powerpoint/2010/main" val="960597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4707075-25D1-495F-9D67-1D706D7A7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7540CD5-A20B-4B7C-822A-C9C9A7245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22E6E6-CFAB-4A4A-B2A8-E3787564F350}"/>
              </a:ext>
            </a:extLst>
          </p:cNvPr>
          <p:cNvSpPr>
            <a:spLocks noGrp="1"/>
          </p:cNvSpPr>
          <p:nvPr>
            <p:ph type="title"/>
          </p:nvPr>
        </p:nvSpPr>
        <p:spPr>
          <a:xfrm>
            <a:off x="1055599" y="1055077"/>
            <a:ext cx="2532909" cy="4794578"/>
          </a:xfrm>
        </p:spPr>
        <p:txBody>
          <a:bodyPr>
            <a:normAutofit/>
          </a:bodyPr>
          <a:lstStyle/>
          <a:p>
            <a:r>
              <a:rPr lang="en-US" sz="3400" dirty="0">
                <a:solidFill>
                  <a:srgbClr val="262626"/>
                </a:solidFill>
              </a:rPr>
              <a:t>More about Kirwan </a:t>
            </a:r>
            <a:br>
              <a:rPr lang="en-US" sz="3400" dirty="0">
                <a:solidFill>
                  <a:srgbClr val="262626"/>
                </a:solidFill>
              </a:rPr>
            </a:br>
            <a:r>
              <a:rPr lang="en-US" sz="3400" dirty="0">
                <a:solidFill>
                  <a:srgbClr val="262626"/>
                </a:solidFill>
              </a:rPr>
              <a:t>the  Commission</a:t>
            </a:r>
          </a:p>
        </p:txBody>
      </p:sp>
      <p:sp useBgFill="1">
        <p:nvSpPr>
          <p:cNvPr id="14" name="Rectangle 13">
            <a:extLst>
              <a:ext uri="{FF2B5EF4-FFF2-40B4-BE49-F238E27FC236}">
                <a16:creationId xmlns:a16="http://schemas.microsoft.com/office/drawing/2014/main" id="{65A3E01E-7BC8-4D86-8005-AB7C3F960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5A30734-10D5-440E-A942-1E99F202AEDD}"/>
              </a:ext>
            </a:extLst>
          </p:cNvPr>
          <p:cNvGraphicFramePr>
            <a:graphicFrameLocks noGrp="1"/>
          </p:cNvGraphicFramePr>
          <p:nvPr>
            <p:ph idx="1"/>
            <p:extLst>
              <p:ext uri="{D42A27DB-BD31-4B8C-83A1-F6EECF244321}">
                <p14:modId xmlns:p14="http://schemas.microsoft.com/office/powerpoint/2010/main" val="2678018087"/>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8453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6F02CBD-F704-4F96-A676-DBE7D3634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4A4C73E-C9B6-42DC-9940-0AB709698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bstract blurred public library with bookshelves">
            <a:extLst>
              <a:ext uri="{FF2B5EF4-FFF2-40B4-BE49-F238E27FC236}">
                <a16:creationId xmlns:a16="http://schemas.microsoft.com/office/drawing/2014/main" id="{EB07B45E-F54F-42ED-BBBF-3BB65A2FA70F}"/>
              </a:ext>
            </a:extLst>
          </p:cNvPr>
          <p:cNvPicPr>
            <a:picLocks noChangeAspect="1"/>
          </p:cNvPicPr>
          <p:nvPr/>
        </p:nvPicPr>
        <p:blipFill rotWithShape="1">
          <a:blip r:embed="rId3">
            <a:alphaModFix amt="75000"/>
          </a:blip>
          <a:srcRect t="1310" b="14420"/>
          <a:stretch/>
        </p:blipFill>
        <p:spPr>
          <a:xfrm>
            <a:off x="20" y="10"/>
            <a:ext cx="12191980" cy="6857990"/>
          </a:xfrm>
          <a:prstGeom prst="rect">
            <a:avLst/>
          </a:prstGeom>
        </p:spPr>
      </p:pic>
      <p:pic>
        <p:nvPicPr>
          <p:cNvPr id="13" name="Picture 12">
            <a:extLst>
              <a:ext uri="{FF2B5EF4-FFF2-40B4-BE49-F238E27FC236}">
                <a16:creationId xmlns:a16="http://schemas.microsoft.com/office/drawing/2014/main" id="{4F9ABC8E-4FD7-44F4-AEEB-B567C5FE5B4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1786"/>
            <a:ext cx="12188825" cy="6856214"/>
          </a:xfrm>
          <a:prstGeom prst="rect">
            <a:avLst/>
          </a:prstGeom>
        </p:spPr>
      </p:pic>
      <p:sp>
        <p:nvSpPr>
          <p:cNvPr id="2" name="Title 1">
            <a:extLst>
              <a:ext uri="{FF2B5EF4-FFF2-40B4-BE49-F238E27FC236}">
                <a16:creationId xmlns:a16="http://schemas.microsoft.com/office/drawing/2014/main" id="{E193FE77-EA92-487B-8CBC-23B9F1C4E05B}"/>
              </a:ext>
            </a:extLst>
          </p:cNvPr>
          <p:cNvSpPr>
            <a:spLocks noGrp="1"/>
          </p:cNvSpPr>
          <p:nvPr>
            <p:ph type="title"/>
          </p:nvPr>
        </p:nvSpPr>
        <p:spPr>
          <a:xfrm>
            <a:off x="1295402" y="982132"/>
            <a:ext cx="9601196" cy="1303867"/>
          </a:xfrm>
        </p:spPr>
        <p:txBody>
          <a:bodyPr>
            <a:normAutofit/>
          </a:bodyPr>
          <a:lstStyle/>
          <a:p>
            <a:pPr>
              <a:lnSpc>
                <a:spcPct val="90000"/>
              </a:lnSpc>
            </a:pPr>
            <a:r>
              <a:rPr lang="en-US" sz="4100"/>
              <a:t> House Bill 516</a:t>
            </a:r>
            <a:br>
              <a:rPr lang="en-US" sz="4100"/>
            </a:br>
            <a:endParaRPr lang="en-US" sz="4100"/>
          </a:p>
        </p:txBody>
      </p:sp>
      <p:cxnSp>
        <p:nvCxnSpPr>
          <p:cNvPr id="15" name="Straight Connector 14">
            <a:extLst>
              <a:ext uri="{FF2B5EF4-FFF2-40B4-BE49-F238E27FC236}">
                <a16:creationId xmlns:a16="http://schemas.microsoft.com/office/drawing/2014/main" id="{ACE695B2-52FF-418E-A197-CE91A4DF66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737287CF-1850-4100-9C05-5966BF82831E}"/>
              </a:ext>
            </a:extLst>
          </p:cNvPr>
          <p:cNvSpPr>
            <a:spLocks noGrp="1"/>
          </p:cNvSpPr>
          <p:nvPr>
            <p:ph idx="1"/>
          </p:nvPr>
        </p:nvSpPr>
        <p:spPr>
          <a:xfrm>
            <a:off x="1295401" y="2556932"/>
            <a:ext cx="9601196" cy="3318936"/>
          </a:xfrm>
        </p:spPr>
        <p:txBody>
          <a:bodyPr>
            <a:normAutofit/>
          </a:bodyPr>
          <a:lstStyle/>
          <a:p>
            <a:r>
              <a:rPr lang="en-US" dirty="0"/>
              <a:t>Workgroup to Study the Implementation of Universal Access to Prekindergarten for 4-Year-Olds Findings and Recommendations Submitted to The Commission on Innovation and Excellence in Education September 2017.</a:t>
            </a:r>
          </a:p>
          <a:p>
            <a:endParaRPr lang="en-US" dirty="0"/>
          </a:p>
        </p:txBody>
      </p:sp>
    </p:spTree>
    <p:extLst>
      <p:ext uri="{BB962C8B-B14F-4D97-AF65-F5344CB8AC3E}">
        <p14:creationId xmlns:p14="http://schemas.microsoft.com/office/powerpoint/2010/main" val="1375091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EACA4B7-F5B3-4297-99A3-781E84B572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4C880DD-7329-423E-A31B-F770EF69D1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8964C6C0-C9DE-4F96-90E6-4662C2BA685C}"/>
              </a:ext>
            </a:extLst>
          </p:cNvPr>
          <p:cNvSpPr>
            <a:spLocks noGrp="1"/>
          </p:cNvSpPr>
          <p:nvPr>
            <p:ph type="title"/>
          </p:nvPr>
        </p:nvSpPr>
        <p:spPr>
          <a:xfrm>
            <a:off x="1295402" y="982132"/>
            <a:ext cx="9601196" cy="1303867"/>
          </a:xfrm>
        </p:spPr>
        <p:txBody>
          <a:bodyPr>
            <a:normAutofit/>
          </a:bodyPr>
          <a:lstStyle/>
          <a:p>
            <a:r>
              <a:rPr lang="en-US">
                <a:solidFill>
                  <a:srgbClr val="262626"/>
                </a:solidFill>
              </a:rPr>
              <a:t>Workgroup Charge House Bill 516</a:t>
            </a:r>
          </a:p>
        </p:txBody>
      </p:sp>
      <p:graphicFrame>
        <p:nvGraphicFramePr>
          <p:cNvPr id="5" name="Content Placeholder 2">
            <a:extLst>
              <a:ext uri="{FF2B5EF4-FFF2-40B4-BE49-F238E27FC236}">
                <a16:creationId xmlns:a16="http://schemas.microsoft.com/office/drawing/2014/main" id="{B7103C0D-422E-4A08-975A-B93B48C7ED97}"/>
              </a:ext>
            </a:extLst>
          </p:cNvPr>
          <p:cNvGraphicFramePr>
            <a:graphicFrameLocks noGrp="1"/>
          </p:cNvGraphicFramePr>
          <p:nvPr>
            <p:ph idx="1"/>
            <p:extLst>
              <p:ext uri="{D42A27DB-BD31-4B8C-83A1-F6EECF244321}">
                <p14:modId xmlns:p14="http://schemas.microsoft.com/office/powerpoint/2010/main" val="3066108422"/>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4912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36AC3-6E0B-42F2-97CE-096EB410C6DF}"/>
              </a:ext>
            </a:extLst>
          </p:cNvPr>
          <p:cNvSpPr>
            <a:spLocks noGrp="1"/>
          </p:cNvSpPr>
          <p:nvPr>
            <p:ph type="title"/>
          </p:nvPr>
        </p:nvSpPr>
        <p:spPr/>
        <p:txBody>
          <a:bodyPr>
            <a:normAutofit/>
          </a:bodyPr>
          <a:lstStyle/>
          <a:p>
            <a:r>
              <a:rPr lang="en-US" sz="3200" dirty="0"/>
              <a:t>Working Group 1 Early Childhood Education Elements of the Preliminary Recommendations with a Fiscal Impact</a:t>
            </a:r>
          </a:p>
        </p:txBody>
      </p:sp>
      <p:sp>
        <p:nvSpPr>
          <p:cNvPr id="3" name="Content Placeholder 2">
            <a:extLst>
              <a:ext uri="{FF2B5EF4-FFF2-40B4-BE49-F238E27FC236}">
                <a16:creationId xmlns:a16="http://schemas.microsoft.com/office/drawing/2014/main" id="{B05F187D-B0EC-4397-A5AC-770147244270}"/>
              </a:ext>
            </a:extLst>
          </p:cNvPr>
          <p:cNvSpPr>
            <a:spLocks noGrp="1"/>
          </p:cNvSpPr>
          <p:nvPr>
            <p:ph sz="half" idx="1"/>
          </p:nvPr>
        </p:nvSpPr>
        <p:spPr/>
        <p:txBody>
          <a:bodyPr>
            <a:normAutofit fontScale="85000" lnSpcReduction="20000"/>
          </a:bodyPr>
          <a:lstStyle/>
          <a:p>
            <a:r>
              <a:rPr lang="en-US" dirty="0"/>
              <a:t> Craig Rice (Moderator) </a:t>
            </a:r>
          </a:p>
          <a:p>
            <a:r>
              <a:rPr lang="en-US" dirty="0"/>
              <a:t>David Brinkley  (Governor’s Representative)</a:t>
            </a:r>
          </a:p>
          <a:p>
            <a:r>
              <a:rPr lang="en-US" dirty="0"/>
              <a:t>Adrienne Jones </a:t>
            </a:r>
          </a:p>
          <a:p>
            <a:r>
              <a:rPr lang="en-US" dirty="0"/>
              <a:t>Nancy King </a:t>
            </a:r>
          </a:p>
          <a:p>
            <a:r>
              <a:rPr lang="en-US" dirty="0"/>
              <a:t>Leslie Pellegrino </a:t>
            </a:r>
          </a:p>
          <a:p>
            <a:r>
              <a:rPr lang="en-US" dirty="0"/>
              <a:t>Margaret Williams</a:t>
            </a:r>
          </a:p>
        </p:txBody>
      </p:sp>
      <p:sp>
        <p:nvSpPr>
          <p:cNvPr id="4" name="Content Placeholder 3">
            <a:extLst>
              <a:ext uri="{FF2B5EF4-FFF2-40B4-BE49-F238E27FC236}">
                <a16:creationId xmlns:a16="http://schemas.microsoft.com/office/drawing/2014/main" id="{EAAEB2B3-C4DC-45FD-90A6-E1887B3FD32E}"/>
              </a:ext>
            </a:extLst>
          </p:cNvPr>
          <p:cNvSpPr>
            <a:spLocks noGrp="1"/>
          </p:cNvSpPr>
          <p:nvPr>
            <p:ph sz="half" idx="2"/>
          </p:nvPr>
        </p:nvSpPr>
        <p:spPr/>
        <p:txBody>
          <a:bodyPr>
            <a:normAutofit fontScale="85000" lnSpcReduction="20000"/>
          </a:bodyPr>
          <a:lstStyle/>
          <a:p>
            <a:r>
              <a:rPr lang="en-US" dirty="0"/>
              <a:t>Policy Area: Early Childhood Education:</a:t>
            </a:r>
          </a:p>
          <a:p>
            <a:r>
              <a:rPr lang="en-US" dirty="0"/>
              <a:t>Expands high–quality pre-K to four-year-</a:t>
            </a:r>
            <a:r>
              <a:rPr lang="en-US" dirty="0" err="1"/>
              <a:t>olds</a:t>
            </a:r>
            <a:r>
              <a:rPr lang="en-US" dirty="0"/>
              <a:t> based on a sliding scale and three-year-</a:t>
            </a:r>
            <a:r>
              <a:rPr lang="en-US" dirty="0" err="1"/>
              <a:t>olds</a:t>
            </a:r>
            <a:r>
              <a:rPr lang="en-US" dirty="0"/>
              <a:t> from low-income families;</a:t>
            </a:r>
          </a:p>
          <a:p>
            <a:r>
              <a:rPr lang="en-US" dirty="0"/>
              <a:t> Assesses all children to identify those who need supports to be ready to succeed in school</a:t>
            </a:r>
          </a:p>
          <a:p>
            <a:r>
              <a:rPr lang="en-US" dirty="0"/>
              <a:t> Expands Judy Centers, Family Support Centers, and the Maryland Infants and Toddlers Program for children ages 0–5 and their families</a:t>
            </a:r>
          </a:p>
        </p:txBody>
      </p:sp>
    </p:spTree>
    <p:extLst>
      <p:ext uri="{BB962C8B-B14F-4D97-AF65-F5344CB8AC3E}">
        <p14:creationId xmlns:p14="http://schemas.microsoft.com/office/powerpoint/2010/main" val="1830275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DCEEB-E3C1-43BC-9A08-18DFE17A39CE}"/>
              </a:ext>
            </a:extLst>
          </p:cNvPr>
          <p:cNvSpPr>
            <a:spLocks noGrp="1"/>
          </p:cNvSpPr>
          <p:nvPr>
            <p:ph type="title"/>
          </p:nvPr>
        </p:nvSpPr>
        <p:spPr>
          <a:xfrm>
            <a:off x="1295402" y="982132"/>
            <a:ext cx="9601196" cy="1303867"/>
          </a:xfrm>
        </p:spPr>
        <p:txBody>
          <a:bodyPr>
            <a:normAutofit/>
          </a:bodyPr>
          <a:lstStyle/>
          <a:p>
            <a:pPr>
              <a:lnSpc>
                <a:spcPct val="90000"/>
              </a:lnSpc>
            </a:pPr>
            <a:r>
              <a:rPr lang="en-US" sz="4100"/>
              <a:t>Kirwan Commission becomes The Blueprint for Maryland’s Future HB 1300/SB 1800</a:t>
            </a:r>
          </a:p>
        </p:txBody>
      </p:sp>
      <p:sp>
        <p:nvSpPr>
          <p:cNvPr id="3" name="Content Placeholder 2">
            <a:extLst>
              <a:ext uri="{FF2B5EF4-FFF2-40B4-BE49-F238E27FC236}">
                <a16:creationId xmlns:a16="http://schemas.microsoft.com/office/drawing/2014/main" id="{C508EBD4-086F-4A55-A40B-07E156FD81CF}"/>
              </a:ext>
            </a:extLst>
          </p:cNvPr>
          <p:cNvSpPr>
            <a:spLocks noGrp="1"/>
          </p:cNvSpPr>
          <p:nvPr>
            <p:ph idx="1"/>
          </p:nvPr>
        </p:nvSpPr>
        <p:spPr>
          <a:xfrm>
            <a:off x="1295402" y="2556932"/>
            <a:ext cx="6256866" cy="3318936"/>
          </a:xfrm>
        </p:spPr>
        <p:txBody>
          <a:bodyPr>
            <a:normAutofit/>
          </a:bodyPr>
          <a:lstStyle/>
          <a:p>
            <a:pPr>
              <a:lnSpc>
                <a:spcPct val="90000"/>
              </a:lnSpc>
            </a:pPr>
            <a:r>
              <a:rPr lang="en-US" sz="1900" b="0" i="0" dirty="0">
                <a:effectLst/>
                <a:latin typeface="Verdana" panose="020B0604030504040204" pitchFamily="34" charset="0"/>
              </a:rPr>
              <a:t>Repealing, altering, and adding certain provisions of law to implement The Blueprint for Maryland's Future, which is intended to transform Maryland's education system to the levels of high-performing systems around the world; establishing a method for verifying certain synthesized or compiled school-level and school system data; requiring certain funds be distributed to certain workforce development boards; establishing the Teacher Quality and Diversity Program and the Teacher Quality and Diversity Grant Program; etc.</a:t>
            </a:r>
            <a:endParaRPr lang="en-US" sz="1900" dirty="0"/>
          </a:p>
        </p:txBody>
      </p:sp>
      <p:pic>
        <p:nvPicPr>
          <p:cNvPr id="7" name="Graphic 6" descr="Finger Print">
            <a:extLst>
              <a:ext uri="{FF2B5EF4-FFF2-40B4-BE49-F238E27FC236}">
                <a16:creationId xmlns:a16="http://schemas.microsoft.com/office/drawing/2014/main" id="{C489971F-154E-4337-AFFD-96ADA0347A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5026" y="2757636"/>
            <a:ext cx="2739728" cy="2739728"/>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24190597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1462</TotalTime>
  <Words>3413</Words>
  <Application>Microsoft Office PowerPoint</Application>
  <PresentationFormat>Widescreen</PresentationFormat>
  <Paragraphs>215</Paragraphs>
  <Slides>36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Cambria</vt:lpstr>
      <vt:lpstr>Garamond</vt:lpstr>
      <vt:lpstr>Open Sans</vt:lpstr>
      <vt:lpstr>Symbol</vt:lpstr>
      <vt:lpstr>Times New Roman</vt:lpstr>
      <vt:lpstr>Verdana</vt:lpstr>
      <vt:lpstr>Organic</vt:lpstr>
      <vt:lpstr>Maryland’s Blueprint for Education</vt:lpstr>
      <vt:lpstr>2014 Maryland Pre-Kindergarten Expansion </vt:lpstr>
      <vt:lpstr>What is the Kirwan Commission?</vt:lpstr>
      <vt:lpstr>Public Pre-K Now in Maryland </vt:lpstr>
      <vt:lpstr>More about Kirwan  the  Commission</vt:lpstr>
      <vt:lpstr> House Bill 516 </vt:lpstr>
      <vt:lpstr>Workgroup Charge House Bill 516</vt:lpstr>
      <vt:lpstr>Working Group 1 Early Childhood Education Elements of the Preliminary Recommendations with a Fiscal Impact</vt:lpstr>
      <vt:lpstr>Kirwan Commission becomes The Blueprint for Maryland’s Future HB 1300/SB 1800</vt:lpstr>
      <vt:lpstr>The Charge</vt:lpstr>
      <vt:lpstr>TALKING POINTS</vt:lpstr>
      <vt:lpstr>Workforce Building Capacity</vt:lpstr>
      <vt:lpstr>The Coalition Building for Amendments Coalition Supports: </vt:lpstr>
      <vt:lpstr> Impact of HB 1300/SB 1800 on private programs: </vt:lpstr>
      <vt:lpstr>Updates to timeline</vt:lpstr>
      <vt:lpstr>Program Requirements for Participation </vt:lpstr>
      <vt:lpstr>Pre-K Participation Requirements Continued…</vt:lpstr>
      <vt:lpstr>50/50  We Need to be READY</vt:lpstr>
      <vt:lpstr>Early Childhood and Prekindergarten Per Pupil Funding</vt:lpstr>
      <vt:lpstr>Waiver  Language</vt:lpstr>
      <vt:lpstr>More on Waiver language</vt:lpstr>
      <vt:lpstr>Blueprint for Education (Kirwan)  Pre-Kindergarten Teachers</vt:lpstr>
      <vt:lpstr>Pre-K Teaching Assistant </vt:lpstr>
      <vt:lpstr>Compensation- Public per pupil funds include teacher salaries</vt:lpstr>
      <vt:lpstr>Meeting legislative requirements for diverse delivery</vt:lpstr>
      <vt:lpstr>Legislative Criteria Includes</vt:lpstr>
      <vt:lpstr> MSCCA Advocacy is working for YOU!   SB 1000/HB 1300 – Blueprint for Maryland’s Future - Implementation </vt:lpstr>
      <vt:lpstr>Resources</vt:lpstr>
      <vt:lpstr>MSCCA AMENDMENTS</vt:lpstr>
      <vt:lpstr>Significant Progress</vt:lpstr>
      <vt:lpstr>It is not When is change coming…It is here</vt:lpstr>
      <vt:lpstr>2021 Legislative Session Updates</vt:lpstr>
      <vt:lpstr>“Checkpoint” Provision 2021 </vt:lpstr>
      <vt:lpstr>We Cannot Afford to Lose Our Three’s and Four-Year Old’s:  Steps to compete in a universal expansion of public Pre-K in Maryland  </vt:lpstr>
      <vt:lpstr>Prepare: Action Items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Maryland’s Blueprint for Education</dc:title>
  <dc:creator>Christina Peusch</dc:creator>
  <cp:lastModifiedBy>Christina Peusch</cp:lastModifiedBy>
  <cp:revision>32</cp:revision>
  <dcterms:created xsi:type="dcterms:W3CDTF">2021-04-24T20:46:11Z</dcterms:created>
  <dcterms:modified xsi:type="dcterms:W3CDTF">2021-09-22T01:23:38Z</dcterms:modified>
</cp:coreProperties>
</file>